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aleway ExtraBold" panose="020B0604020202020204" charset="0"/>
      <p:bold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Raleway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2bd375a7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2bd375a7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2bd375a7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2bd375a7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186360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186360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186360e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186360e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186360e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186360e1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186360e1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186360e1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29c8a073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29c8a073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29c8a073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29c8a073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29c8a073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29c8a073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2b2251c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2b2251c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2bd375a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2bd375a7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1af16541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1af16541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19db21ec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19db21ec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2bd375a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2bd375a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2bd375a7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2bd375a7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2bd375a7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2bd375a7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19db21dd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19db21dd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19db21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19db21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slow" p14:dur="2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commons.wikimedia.org/wiki/File:Bee_icon.png" TargetMode="External"/><Relationship Id="rId7" Type="http://schemas.openxmlformats.org/officeDocument/2006/relationships/hyperlink" Target="https://www.edmonton.ca/city_government/initiatives_innovation/food_and_agriculture/beekeeping-pilot-project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unsplash.com/photos/0ZxdAGG4aWU" TargetMode="External"/><Relationship Id="rId5" Type="http://schemas.openxmlformats.org/officeDocument/2006/relationships/hyperlink" Target="https://unsplash.com/photos/Mkk_9x42Sbg" TargetMode="External"/><Relationship Id="rId4" Type="http://schemas.openxmlformats.org/officeDocument/2006/relationships/hyperlink" Target="https://modernfarmer.com/wp-content/uploads/2016/06/bee-swar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800" y="320336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Fresh Queen of </a:t>
            </a:r>
            <a:r>
              <a:rPr lang="en" dirty="0">
                <a:solidFill>
                  <a:srgbClr val="434343"/>
                </a:solidFill>
              </a:rPr>
              <a:t>Bee-lair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By Dannica Andriet, Roehm Bergen, Courtney Lovbakke, Madeline Samuel, and Colleen Wyering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ll Verses">
            <a:hlinkClick r:id="" action="ppaction://media"/>
            <a:extLst>
              <a:ext uri="{FF2B5EF4-FFF2-40B4-BE49-F238E27FC236}">
                <a16:creationId xmlns:a16="http://schemas.microsoft.com/office/drawing/2014/main" id="{7F121B2E-1493-41E1-9A8C-28E1DC4C8C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144" y="198579"/>
            <a:ext cx="581758" cy="58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782250" y="118325"/>
            <a:ext cx="75036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00" b="1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Bee Swarms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864450" y="1599250"/>
            <a:ext cx="7339200" cy="2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Bees swarms occur when a colony grows too big and split into two colonies!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The bees that are going to form a new colony swarm around their queen and leave to find a new home.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It may look like they are quite threatening at this state but are actually quite docile!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In order to deal with a swarm all that needs to be done is for individuals to call the City of Edmonton and they will send someone for free to deal with it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35" name="Google Shape;135;p21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36" name="Google Shape;13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775" y="3197725"/>
            <a:ext cx="2785450" cy="184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47" name="Google Shape;147;p22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48" name="Google Shape;148;p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2"/>
          <p:cNvSpPr txBox="1"/>
          <p:nvPr/>
        </p:nvSpPr>
        <p:spPr>
          <a:xfrm>
            <a:off x="782700" y="446700"/>
            <a:ext cx="6611100" cy="18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Pesticides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782700" y="2040725"/>
            <a:ext cx="63315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</a:pPr>
            <a:r>
              <a:rPr lang="en"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Urban environments provide bees with minimal exposure to lethal doses of pesticides which are common in commercial agricultural environments.</a:t>
            </a:r>
            <a:endParaRPr sz="1800"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</a:pPr>
            <a:r>
              <a:rPr lang="en"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rPr>
              <a:t>Less exposure to pesticides  leads to increased population sizes. </a:t>
            </a:r>
            <a:endParaRPr sz="1800">
              <a:solidFill>
                <a:schemeClr val="dk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275" y="3413125"/>
            <a:ext cx="2912525" cy="15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00100" y="1374597"/>
            <a:ext cx="76074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“When we arrived, I flew up into the air. There were </a:t>
            </a:r>
            <a:r>
              <a:rPr lang="en" sz="3600">
                <a:solidFill>
                  <a:srgbClr val="FFB600"/>
                </a:solidFill>
              </a:rPr>
              <a:t>community gardens</a:t>
            </a:r>
            <a:r>
              <a:rPr lang="en" sz="3600"/>
              <a:t> for </a:t>
            </a:r>
            <a:r>
              <a:rPr lang="en" sz="3600">
                <a:solidFill>
                  <a:schemeClr val="dk1"/>
                </a:solidFill>
              </a:rPr>
              <a:t>local food</a:t>
            </a:r>
            <a:r>
              <a:rPr lang="en" sz="3600"/>
              <a:t>, </a:t>
            </a:r>
            <a:r>
              <a:rPr lang="en" sz="3600">
                <a:solidFill>
                  <a:srgbClr val="FFB600"/>
                </a:solidFill>
              </a:rPr>
              <a:t>everywhere</a:t>
            </a:r>
            <a:r>
              <a:rPr lang="en" sz="3600"/>
              <a:t>”</a:t>
            </a:r>
            <a:endParaRPr sz="3600"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15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9015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9015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1138950" y="1336800"/>
            <a:ext cx="6866100" cy="24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“Why the city needs </a:t>
            </a:r>
            <a:r>
              <a:rPr lang="en" sz="3600">
                <a:solidFill>
                  <a:srgbClr val="FFB600"/>
                </a:solidFill>
              </a:rPr>
              <a:t>more bees</a:t>
            </a:r>
            <a:r>
              <a:rPr lang="en" sz="3600"/>
              <a:t> is becoming quite clear. No wonder </a:t>
            </a:r>
            <a:r>
              <a:rPr lang="en" sz="3600">
                <a:solidFill>
                  <a:srgbClr val="FFB600"/>
                </a:solidFill>
              </a:rPr>
              <a:t>urban beekeeping</a:t>
            </a:r>
            <a:r>
              <a:rPr lang="en" sz="3600"/>
              <a:t> is popular here”</a:t>
            </a:r>
            <a:endParaRPr sz="3600"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832950" y="1384900"/>
            <a:ext cx="7478100" cy="25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“There’s lots of </a:t>
            </a:r>
            <a:r>
              <a:rPr lang="en" sz="3600">
                <a:solidFill>
                  <a:srgbClr val="FFB600"/>
                </a:solidFill>
              </a:rPr>
              <a:t>different plants </a:t>
            </a:r>
            <a:r>
              <a:rPr lang="en" sz="3600"/>
              <a:t>in my new urban digs. The </a:t>
            </a:r>
            <a:r>
              <a:rPr lang="en" sz="3600">
                <a:solidFill>
                  <a:srgbClr val="FFB600"/>
                </a:solidFill>
              </a:rPr>
              <a:t>diversity is good</a:t>
            </a:r>
            <a:r>
              <a:rPr lang="en" sz="3600"/>
              <a:t> for my new queenly gig”</a:t>
            </a:r>
            <a:endParaRPr sz="14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 </a:t>
            </a:r>
            <a:r>
              <a:rPr lang="en" sz="3600"/>
              <a:t> </a:t>
            </a:r>
            <a:endParaRPr sz="3600"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832950" y="1279500"/>
            <a:ext cx="74781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138938" y="714300"/>
            <a:ext cx="68661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“If anything I could say this new hive has </a:t>
            </a:r>
            <a:r>
              <a:rPr lang="en" sz="3600">
                <a:solidFill>
                  <a:srgbClr val="FFB600"/>
                </a:solidFill>
              </a:rPr>
              <a:t>flair</a:t>
            </a:r>
            <a:r>
              <a:rPr lang="en" sz="3600"/>
              <a:t>. And I thought, yeah that’s it, my home’s in </a:t>
            </a:r>
            <a:r>
              <a:rPr lang="en" sz="3600">
                <a:solidFill>
                  <a:srgbClr val="FFB600"/>
                </a:solidFill>
              </a:rPr>
              <a:t>Bee-lair</a:t>
            </a:r>
            <a:r>
              <a:rPr lang="en" sz="3600"/>
              <a:t>!”</a:t>
            </a:r>
            <a:endParaRPr sz="3600"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262" y="3316350"/>
            <a:ext cx="2623475" cy="18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ctrTitle" idx="4294967295"/>
          </p:nvPr>
        </p:nvSpPr>
        <p:spPr>
          <a:xfrm>
            <a:off x="839550" y="327675"/>
            <a:ext cx="7281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>
                <a:solidFill>
                  <a:srgbClr val="FFB600"/>
                </a:solidFill>
              </a:rPr>
              <a:t>Community Gardens</a:t>
            </a:r>
            <a:r>
              <a:rPr lang="en" sz="9600">
                <a:solidFill>
                  <a:srgbClr val="FFB600"/>
                </a:solidFill>
              </a:rPr>
              <a:t> 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152475"/>
            <a:ext cx="7588500" cy="1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With the growing interest in locally sourced food, community gardens and urban beekeeping have exploded in popularity in cities.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increase in community gardens, and urban gardening in general have increased the need for pollinators.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97" name="Google Shape;197;p2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ctrTitle" idx="4294967295"/>
          </p:nvPr>
        </p:nvSpPr>
        <p:spPr>
          <a:xfrm>
            <a:off x="852600" y="410425"/>
            <a:ext cx="70620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>
                <a:solidFill>
                  <a:srgbClr val="FFB600"/>
                </a:solidFill>
              </a:rPr>
              <a:t>Urban Beekeeping </a:t>
            </a:r>
            <a:endParaRPr sz="9300">
              <a:solidFill>
                <a:srgbClr val="FFB600"/>
              </a:solidFill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4294967295"/>
          </p:nvPr>
        </p:nvSpPr>
        <p:spPr>
          <a:xfrm>
            <a:off x="738000" y="3281250"/>
            <a:ext cx="7176600" cy="1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 the last decade, there has been a sharp increase in the number of urban beekeepers, particularly in larger cities.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Increase in its popularity has increased with popularity in sustainable practices and local food production.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9" name="Google Shape;209;p2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10" name="Google Shape;210;p2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ctrTitle" idx="4294967295"/>
          </p:nvPr>
        </p:nvSpPr>
        <p:spPr>
          <a:xfrm>
            <a:off x="685800" y="225975"/>
            <a:ext cx="6937500" cy="29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600"/>
                </a:solidFill>
              </a:rPr>
              <a:t>Plant Diversity 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4294967295"/>
          </p:nvPr>
        </p:nvSpPr>
        <p:spPr>
          <a:xfrm>
            <a:off x="685800" y="3194400"/>
            <a:ext cx="6593700" cy="1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number of different plant species is a lot higher in cities, as opposed to rural areas where monocropping is the most common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increased diversity means there will be many different flowers throughout the growing season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 amt="88000"/>
          </a:blip>
          <a:srcRect t="27446"/>
          <a:stretch/>
        </p:blipFill>
        <p:spPr>
          <a:xfrm>
            <a:off x="6027600" y="852575"/>
            <a:ext cx="2069975" cy="225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29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24" name="Google Shape;224;p2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1138938" y="1329750"/>
            <a:ext cx="68661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“I pulled up to my </a:t>
            </a:r>
            <a:r>
              <a:rPr lang="en" sz="3600">
                <a:solidFill>
                  <a:srgbClr val="FFB600"/>
                </a:solidFill>
              </a:rPr>
              <a:t>hive</a:t>
            </a:r>
            <a:r>
              <a:rPr lang="en" sz="3600"/>
              <a:t> about seven or eight. I filed into my </a:t>
            </a:r>
            <a:r>
              <a:rPr lang="en" sz="3600">
                <a:solidFill>
                  <a:srgbClr val="FFB600"/>
                </a:solidFill>
              </a:rPr>
              <a:t>hive</a:t>
            </a:r>
            <a:r>
              <a:rPr lang="en" sz="3600"/>
              <a:t> with all of my mates.”</a:t>
            </a:r>
            <a:endParaRPr sz="3600"/>
          </a:p>
        </p:txBody>
      </p:sp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5629">
            <a:off x="8105395" y="276308"/>
            <a:ext cx="674136" cy="93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021800" y="831750"/>
            <a:ext cx="7100400" cy="3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“Now this is the story all about how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My life got flipped, turned upside down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And I'd like to take a minute just sit right there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I'll tell you how I became the queen of a hive called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Bee-lair”</a:t>
            </a:r>
            <a:endParaRPr sz="3000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5629">
            <a:off x="8105395" y="276308"/>
            <a:ext cx="674136" cy="93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025" y="1904162"/>
            <a:ext cx="2038075" cy="295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172650" y="1956225"/>
            <a:ext cx="1867850" cy="27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919575" y="376500"/>
            <a:ext cx="68661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“Looked at my kingdom I was finally </a:t>
            </a:r>
            <a:r>
              <a:rPr lang="en" sz="3300">
                <a:solidFill>
                  <a:srgbClr val="FFB600"/>
                </a:solidFill>
              </a:rPr>
              <a:t>there</a:t>
            </a:r>
            <a:r>
              <a:rPr lang="en" sz="3300"/>
              <a:t>. To sit on my throne as the queen of </a:t>
            </a:r>
            <a:r>
              <a:rPr lang="en" sz="3300">
                <a:solidFill>
                  <a:srgbClr val="FFB600"/>
                </a:solidFill>
              </a:rPr>
              <a:t>Bee-lair</a:t>
            </a:r>
            <a:r>
              <a:rPr lang="en" sz="3300"/>
              <a:t>!”</a:t>
            </a:r>
            <a:endParaRPr sz="3300"/>
          </a:p>
        </p:txBody>
      </p:sp>
      <p:sp>
        <p:nvSpPr>
          <p:cNvPr id="245" name="Google Shape;245;p31"/>
          <p:cNvSpPr txBox="1"/>
          <p:nvPr/>
        </p:nvSpPr>
        <p:spPr>
          <a:xfrm rot="-1226357">
            <a:off x="6397465" y="2483066"/>
            <a:ext cx="2395088" cy="8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Buzz Out!</a:t>
            </a:r>
            <a:endParaRPr sz="3600" b="1" i="1">
              <a:solidFill>
                <a:srgbClr val="FFB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873075" y="1253450"/>
            <a:ext cx="7317300" cy="30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https://commons.wikimedia.org/wiki/File:Bee_icon.png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Bee-swarm.jpg</a:t>
            </a: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https://unsplash.com/photos/Mkk_9x42Sbg</a:t>
            </a: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https://unsplash.com/photos/0ZxdAGG4aWU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7"/>
              </a:rPr>
              <a:t>https://www.edmonton.ca/city_government/initiatives_innovation/food_and_agriculture/beekeeping-pilot-project.aspx</a:t>
            </a: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1425600" y="661800"/>
            <a:ext cx="6292800" cy="553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B600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References</a:t>
            </a:r>
            <a:endParaRPr sz="2400" b="1" u="sng">
              <a:solidFill>
                <a:srgbClr val="FFB600"/>
              </a:solidFill>
              <a:highlight>
                <a:schemeClr val="dk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65629">
            <a:off x="8128620" y="215433"/>
            <a:ext cx="674136" cy="93668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1133700" y="2557775"/>
            <a:ext cx="68766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For more information about urban beekeeping check out: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1341775" y="1271900"/>
            <a:ext cx="6485400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“In rural Alberta born and raised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 the cornfields where I spent most of my days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Pollinating crops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, in a good mood...</a:t>
            </a:r>
            <a:endParaRPr sz="3000" i="1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54750" y="1105575"/>
            <a:ext cx="72678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“Making </a:t>
            </a:r>
            <a:r>
              <a:rPr lang="en" sz="4800">
                <a:solidFill>
                  <a:srgbClr val="FFB600"/>
                </a:solidFill>
              </a:rPr>
              <a:t>over two-thirds</a:t>
            </a:r>
            <a:r>
              <a:rPr lang="en" sz="4800"/>
              <a:t> of all of your food”</a:t>
            </a:r>
            <a:endParaRPr sz="480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955600" y="3606050"/>
            <a:ext cx="68661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Roughly 70% of food crops are pollinated by bees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82" name="Google Shape;82;p1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1138950" y="447300"/>
            <a:ext cx="6866100" cy="4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“When a couple of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mites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, they were up to no good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Causing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colony collapse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in my neighbourhood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 got one on my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tummy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and my mom got scared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She said "You're moving to the city to a new hive; Bee-lair"</a:t>
            </a:r>
            <a:endParaRPr sz="3000" i="1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182600" y="666750"/>
            <a:ext cx="6778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“As our colony grew we decided to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swarm</a:t>
            </a:r>
            <a:endParaRPr sz="3000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We were docile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, but still caused quite an alarm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The humans </a:t>
            </a:r>
            <a:r>
              <a:rPr lang="en" sz="30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called a beekeeper</a:t>
            </a: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who came and grabbed us for free</a:t>
            </a:r>
            <a:endParaRPr sz="30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He drove us away, and into the city”</a:t>
            </a:r>
            <a:endParaRPr sz="3000" i="1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923250" y="837300"/>
            <a:ext cx="7297500" cy="3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“First class, yo, this is great. </a:t>
            </a: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There’s </a:t>
            </a:r>
            <a:r>
              <a:rPr lang="en" sz="3000">
                <a:solidFill>
                  <a:srgbClr val="FFB600"/>
                </a:solidFill>
              </a:rPr>
              <a:t>less pesticides</a:t>
            </a:r>
            <a:r>
              <a:rPr lang="en" sz="3000"/>
              <a:t> in this urban landscape.</a:t>
            </a: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Is this what the urban city bees living like?</a:t>
            </a: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Hmm, this might </a:t>
            </a:r>
            <a:r>
              <a:rPr lang="en" sz="3000">
                <a:solidFill>
                  <a:srgbClr val="FFB600"/>
                </a:solidFill>
              </a:rPr>
              <a:t>bee</a:t>
            </a:r>
            <a:r>
              <a:rPr lang="en" sz="3000"/>
              <a:t> all right”</a:t>
            </a:r>
            <a:endParaRPr sz="30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555050" y="406950"/>
            <a:ext cx="6033900" cy="4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“Buzz is, I hear they're </a:t>
            </a:r>
            <a:r>
              <a:rPr lang="en" sz="3000" b="1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happy, healthy, and free</a:t>
            </a: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.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This is the perfect place to have sent this cool bee!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With my wings ready for when I get there.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I hope they're prepared for the Queen of </a:t>
            </a:r>
            <a:r>
              <a:rPr lang="en" sz="3000" b="1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Bee-lair</a:t>
            </a: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”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12" y="151075"/>
            <a:ext cx="834713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10557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600"/>
                </a:solidFill>
              </a:rPr>
              <a:t>Mites!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4294967295"/>
          </p:nvPr>
        </p:nvSpPr>
        <p:spPr>
          <a:xfrm>
            <a:off x="685800" y="2817025"/>
            <a:ext cx="6593700" cy="1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 i="1"/>
              <a:t>Varroa destructor </a:t>
            </a:r>
            <a:r>
              <a:rPr lang="en" b="1"/>
              <a:t>mites are parasites to bees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Attach to the abdomen of bees and feed off them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Attracted more to larger colonies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Can wipe out entire colonies (aka colony collapse)</a:t>
            </a:r>
            <a:endParaRPr b="1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22" name="Google Shape;122;p20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23" name="Google Shape;123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On-screen Show (16:9)</PresentationFormat>
  <Paragraphs>92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Raleway ExtraBold</vt:lpstr>
      <vt:lpstr>Arial</vt:lpstr>
      <vt:lpstr>Raleway</vt:lpstr>
      <vt:lpstr>Raleway Light</vt:lpstr>
      <vt:lpstr>Olivia template</vt:lpstr>
      <vt:lpstr>The Fresh Queen of Bee-lair  By Dannica Andriet, Roehm Bergen, Courtney Lovbakke, Madeline Samuel, and Colleen Wyering</vt:lpstr>
      <vt:lpstr>PowerPoint Presentation</vt:lpstr>
      <vt:lpstr>PowerPoint Presentation</vt:lpstr>
      <vt:lpstr>“Making over two-thirds of all of your food”</vt:lpstr>
      <vt:lpstr>PowerPoint Presentation</vt:lpstr>
      <vt:lpstr>PowerPoint Presentation</vt:lpstr>
      <vt:lpstr>“First class, yo, this is great.  There’s less pesticides in this urban landscape. Is this what the urban city bees living like? Hmm, this might bee all right”</vt:lpstr>
      <vt:lpstr>“Buzz is, I hear they're happy, healthy, and free. This is the perfect place to have sent this cool bee! With my wings ready for when I get there. I hope they're prepared for the Queen of Bee-lair”</vt:lpstr>
      <vt:lpstr>Mites!</vt:lpstr>
      <vt:lpstr>PowerPoint Presentation</vt:lpstr>
      <vt:lpstr>PowerPoint Presentation</vt:lpstr>
      <vt:lpstr>“When we arrived, I flew up into the air. There were community gardens for local food, everywhere”</vt:lpstr>
      <vt:lpstr>“Why the city needs more bees is becoming quite clear. No wonder urban beekeeping is popular here”</vt:lpstr>
      <vt:lpstr>“There’s lots of different plants in my new urban digs. The diversity is good for my new queenly gig”   </vt:lpstr>
      <vt:lpstr>“If anything I could say this new hive has flair. And I thought, yeah that’s it, my home’s in Bee-lair!”</vt:lpstr>
      <vt:lpstr>Community Gardens </vt:lpstr>
      <vt:lpstr>Urban Beekeeping </vt:lpstr>
      <vt:lpstr>Plant Diversity </vt:lpstr>
      <vt:lpstr>“I pulled up to my hive about seven or eight. I filed into my hive with all of my mates.”</vt:lpstr>
      <vt:lpstr>“Looked at my kingdom I was finally there. To sit on my throne as the queen of Bee-lair!”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Fresh Queen of Bee-lair  By Dannica Andriet, Roehm Bergen, Courtney Lovbakke, Madeline Samuel, and Colleen Wyering</dc:title>
  <dc:creator>Courtney</dc:creator>
  <cp:lastModifiedBy>Robinson, Frank</cp:lastModifiedBy>
  <cp:revision>1</cp:revision>
  <dcterms:modified xsi:type="dcterms:W3CDTF">2020-04-01T20:13:23Z</dcterms:modified>
</cp:coreProperties>
</file>