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La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87" y="3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137c9d65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8137c9d65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137c9d655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137c9d655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137c9d655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137c9d65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297c306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297c306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137c9d65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137c9d65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highlight>
                  <a:srgbClr val="FFFFFF"/>
                </a:highlight>
              </a:rPr>
              <a:t>The land we found is a 146.23 acre parcel selling for $574,900.00. We were unable to find any parcel of land larger than this, so we used this as a basis to purchase more land. We purchased 1600 acres at a price of $3931.48 per acre, totalling $6,290,364.49.</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26c5dec5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26c5dec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137c9d655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137c9d655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137c9d655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137c9d655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137c9d655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137c9d655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137c9d655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8137c9d65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3131850"/>
            <a:ext cx="7688100" cy="8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Bluestone Angus</a:t>
            </a:r>
            <a:endParaRPr>
              <a:solidFill>
                <a:schemeClr val="accent5"/>
              </a:solidFill>
            </a:endParaRPr>
          </a:p>
        </p:txBody>
      </p:sp>
      <p:sp>
        <p:nvSpPr>
          <p:cNvPr id="87" name="Google Shape;87;p13"/>
          <p:cNvSpPr txBox="1">
            <a:spLocks noGrp="1"/>
          </p:cNvSpPr>
          <p:nvPr>
            <p:ph type="subTitle" idx="1"/>
          </p:nvPr>
        </p:nvSpPr>
        <p:spPr>
          <a:xfrm>
            <a:off x="727950" y="3880900"/>
            <a:ext cx="7688100" cy="855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000000"/>
                </a:solidFill>
              </a:rPr>
              <a:t>Curtis Vos, Halley Adams, Stephanie Chang, Nolan Johnson, Cheuk Yin Lai, Ashley Lassu, Sierra Sayles, Carter Snethun, Kimberlee Ten, Morgan Williams, Julia Willock</a:t>
            </a:r>
            <a:endParaRPr>
              <a:solidFill>
                <a:srgbClr val="000000"/>
              </a:solidFill>
            </a:endParaRPr>
          </a:p>
        </p:txBody>
      </p:sp>
      <p:pic>
        <p:nvPicPr>
          <p:cNvPr id="88" name="Google Shape;88;p13"/>
          <p:cNvPicPr preferRelativeResize="0"/>
          <p:nvPr/>
        </p:nvPicPr>
        <p:blipFill>
          <a:blip r:embed="rId3">
            <a:alphaModFix/>
          </a:blip>
          <a:stretch>
            <a:fillRect/>
          </a:stretch>
        </p:blipFill>
        <p:spPr>
          <a:xfrm>
            <a:off x="6036475" y="1454225"/>
            <a:ext cx="2495550" cy="1733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Animal Health - Veterinary services</a:t>
            </a:r>
            <a:endParaRPr/>
          </a:p>
        </p:txBody>
      </p:sp>
      <p:sp>
        <p:nvSpPr>
          <p:cNvPr id="154" name="Google Shape;154;p22"/>
          <p:cNvSpPr txBox="1">
            <a:spLocks noGrp="1"/>
          </p:cNvSpPr>
          <p:nvPr>
            <p:ph type="body" idx="1"/>
          </p:nvPr>
        </p:nvSpPr>
        <p:spPr>
          <a:xfrm>
            <a:off x="727650" y="1931925"/>
            <a:ext cx="7688700" cy="28647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2400">
                <a:solidFill>
                  <a:srgbClr val="000000"/>
                </a:solidFill>
              </a:rPr>
              <a:t>Main Goals:</a:t>
            </a:r>
            <a:endParaRPr sz="2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Herd Health</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Pregnancy Checks</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Artificial Insemination</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Surgery and Wound Control</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Disease Prevention - Vaccinations / Medications</a:t>
            </a:r>
            <a:endParaRPr sz="1400">
              <a:solidFill>
                <a:srgbClr val="000000"/>
              </a:solidFill>
            </a:endParaRPr>
          </a:p>
          <a:p>
            <a:pPr marL="457200" lvl="0" indent="-317500" algn="l" rtl="0">
              <a:spcBef>
                <a:spcPts val="0"/>
              </a:spcBef>
              <a:spcAft>
                <a:spcPts val="0"/>
              </a:spcAft>
              <a:buClr>
                <a:srgbClr val="000000"/>
              </a:buClr>
              <a:buSzPts val="1400"/>
              <a:buFont typeface="Lato"/>
              <a:buChar char="●"/>
            </a:pPr>
            <a:r>
              <a:rPr lang="en" sz="1400">
                <a:solidFill>
                  <a:srgbClr val="000000"/>
                </a:solidFill>
              </a:rPr>
              <a:t>Euthanasia</a:t>
            </a:r>
            <a:endParaRPr sz="1400">
              <a:solidFill>
                <a:srgbClr val="000000"/>
              </a:solidFill>
            </a:endParaRPr>
          </a:p>
          <a:p>
            <a:pPr marL="0" lvl="0" indent="0" algn="l" rtl="0">
              <a:lnSpc>
                <a:spcPct val="120000"/>
              </a:lnSpc>
              <a:spcBef>
                <a:spcPts val="0"/>
              </a:spcBef>
              <a:spcAft>
                <a:spcPts val="0"/>
              </a:spcAft>
              <a:buNone/>
            </a:pPr>
            <a:r>
              <a:rPr lang="en" sz="1400">
                <a:solidFill>
                  <a:srgbClr val="000000"/>
                </a:solidFill>
              </a:rPr>
              <a:t>Our main goal at Bluestone Angus is to provide high quality, healthy animals within the cattle industry. Maintaining herd health and constantly providing the best genetics will allow our cattle company to succeed.</a:t>
            </a:r>
            <a:endParaRPr sz="1400">
              <a:solidFill>
                <a:srgbClr val="000000"/>
              </a:solidFil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55" name="Google Shape;155;p22" descr="See the source image"/>
          <p:cNvPicPr preferRelativeResize="0"/>
          <p:nvPr/>
        </p:nvPicPr>
        <p:blipFill>
          <a:blip r:embed="rId3">
            <a:alphaModFix/>
          </a:blip>
          <a:stretch>
            <a:fillRect/>
          </a:stretch>
        </p:blipFill>
        <p:spPr>
          <a:xfrm>
            <a:off x="6618500" y="1435163"/>
            <a:ext cx="1722250" cy="2273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 Management</a:t>
            </a:r>
            <a:endParaRPr/>
          </a:p>
        </p:txBody>
      </p:sp>
      <p:sp>
        <p:nvSpPr>
          <p:cNvPr id="161" name="Google Shape;161;p23"/>
          <p:cNvSpPr txBox="1">
            <a:spLocks noGrp="1"/>
          </p:cNvSpPr>
          <p:nvPr>
            <p:ph type="subTitle" idx="1"/>
          </p:nvPr>
        </p:nvSpPr>
        <p:spPr>
          <a:xfrm>
            <a:off x="727952" y="2301150"/>
            <a:ext cx="7688100" cy="5412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a:t>Price insurance purchased through WLPIP - $2,800 to lock in floor price of $210/cwt.</a:t>
            </a:r>
            <a:endParaRPr/>
          </a:p>
          <a:p>
            <a:pPr marL="457200" lvl="0" indent="-330200" algn="l" rtl="0">
              <a:spcBef>
                <a:spcPts val="0"/>
              </a:spcBef>
              <a:spcAft>
                <a:spcPts val="0"/>
              </a:spcAft>
              <a:buSzPts val="1600"/>
              <a:buChar char="●"/>
            </a:pPr>
            <a:r>
              <a:rPr lang="en"/>
              <a:t>Farm insurance purchased through Co-Operators. </a:t>
            </a:r>
            <a:r>
              <a:rPr lang="en" b="1"/>
              <a:t>New quotes unavailable due to COVID-19. </a:t>
            </a:r>
            <a:r>
              <a:rPr lang="en"/>
              <a:t>Estimated price ~$9,000/yr.</a:t>
            </a:r>
            <a:endParaRPr/>
          </a:p>
          <a:p>
            <a:pPr marL="457200" lvl="0" indent="-330200" algn="l" rtl="0">
              <a:spcBef>
                <a:spcPts val="0"/>
              </a:spcBef>
              <a:spcAft>
                <a:spcPts val="0"/>
              </a:spcAft>
              <a:buSzPts val="1600"/>
              <a:buChar char="●"/>
            </a:pPr>
            <a:r>
              <a:rPr lang="en"/>
              <a:t>Total cost of insurance ~$11,870/yr.</a:t>
            </a:r>
            <a:endParaRPr/>
          </a:p>
        </p:txBody>
      </p:sp>
      <p:pic>
        <p:nvPicPr>
          <p:cNvPr id="162" name="Google Shape;162;p23"/>
          <p:cNvPicPr preferRelativeResize="0"/>
          <p:nvPr/>
        </p:nvPicPr>
        <p:blipFill>
          <a:blip r:embed="rId3">
            <a:alphaModFix/>
          </a:blip>
          <a:stretch>
            <a:fillRect/>
          </a:stretch>
        </p:blipFill>
        <p:spPr>
          <a:xfrm>
            <a:off x="1248150" y="3867150"/>
            <a:ext cx="2628900" cy="1276350"/>
          </a:xfrm>
          <a:prstGeom prst="rect">
            <a:avLst/>
          </a:prstGeom>
          <a:noFill/>
          <a:ln>
            <a:noFill/>
          </a:ln>
        </p:spPr>
      </p:pic>
      <p:pic>
        <p:nvPicPr>
          <p:cNvPr id="163" name="Google Shape;163;p23"/>
          <p:cNvPicPr preferRelativeResize="0"/>
          <p:nvPr/>
        </p:nvPicPr>
        <p:blipFill>
          <a:blip r:embed="rId4">
            <a:alphaModFix/>
          </a:blip>
          <a:stretch>
            <a:fillRect/>
          </a:stretch>
        </p:blipFill>
        <p:spPr>
          <a:xfrm>
            <a:off x="5473200" y="3740613"/>
            <a:ext cx="2359750" cy="1402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Farm</a:t>
            </a:r>
            <a:endParaRPr/>
          </a:p>
        </p:txBody>
      </p:sp>
      <p:sp>
        <p:nvSpPr>
          <p:cNvPr id="94" name="Google Shape;94;p14"/>
          <p:cNvSpPr txBox="1">
            <a:spLocks noGrp="1"/>
          </p:cNvSpPr>
          <p:nvPr>
            <p:ph type="body" idx="1"/>
          </p:nvPr>
        </p:nvSpPr>
        <p:spPr>
          <a:xfrm>
            <a:off x="729450" y="1762025"/>
            <a:ext cx="7688700" cy="2577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t>Here at Bluestone Angus we raise quality purebred Red Angus cattle with the commercial cattlemen in mind. Our focus is to raise well structured, functional, maternal and sound footed females, and easy fleshing, thick made breeding bulls. Our main focus is to sell our yearling bulls and select females in a spring sale.</a:t>
            </a:r>
            <a:endParaRPr sz="1800"/>
          </a:p>
        </p:txBody>
      </p:sp>
      <p:pic>
        <p:nvPicPr>
          <p:cNvPr id="95" name="Google Shape;95;p14"/>
          <p:cNvPicPr preferRelativeResize="0"/>
          <p:nvPr/>
        </p:nvPicPr>
        <p:blipFill>
          <a:blip r:embed="rId3">
            <a:alphaModFix/>
          </a:blip>
          <a:stretch>
            <a:fillRect/>
          </a:stretch>
        </p:blipFill>
        <p:spPr>
          <a:xfrm>
            <a:off x="1316612" y="3544450"/>
            <a:ext cx="2032522" cy="1452049"/>
          </a:xfrm>
          <a:prstGeom prst="rect">
            <a:avLst/>
          </a:prstGeom>
          <a:noFill/>
          <a:ln>
            <a:noFill/>
          </a:ln>
          <a:effectLst>
            <a:outerShdw blurRad="57150" dist="19050" dir="5400000" algn="bl" rotWithShape="0">
              <a:srgbClr val="000000">
                <a:alpha val="50000"/>
              </a:srgbClr>
            </a:outerShdw>
          </a:effectLst>
        </p:spPr>
      </p:pic>
      <p:pic>
        <p:nvPicPr>
          <p:cNvPr id="96" name="Google Shape;96;p14"/>
          <p:cNvPicPr preferRelativeResize="0"/>
          <p:nvPr/>
        </p:nvPicPr>
        <p:blipFill>
          <a:blip r:embed="rId4">
            <a:alphaModFix/>
          </a:blip>
          <a:stretch>
            <a:fillRect/>
          </a:stretch>
        </p:blipFill>
        <p:spPr>
          <a:xfrm>
            <a:off x="5794863" y="3544575"/>
            <a:ext cx="2032527" cy="1451805"/>
          </a:xfrm>
          <a:prstGeom prst="rect">
            <a:avLst/>
          </a:prstGeom>
          <a:noFill/>
          <a:ln>
            <a:noFill/>
          </a:ln>
          <a:effectLst>
            <a:outerShdw blurRad="57150" dist="19050" dir="5400000" algn="bl" rotWithShape="0">
              <a:srgbClr val="000000">
                <a:alpha val="50000"/>
              </a:srgbClr>
            </a:outerShdw>
          </a:effectLst>
        </p:spPr>
      </p:pic>
      <p:pic>
        <p:nvPicPr>
          <p:cNvPr id="97" name="Google Shape;97;p14"/>
          <p:cNvPicPr preferRelativeResize="0"/>
          <p:nvPr/>
        </p:nvPicPr>
        <p:blipFill>
          <a:blip r:embed="rId5">
            <a:alphaModFix/>
          </a:blip>
          <a:stretch>
            <a:fillRect/>
          </a:stretch>
        </p:blipFill>
        <p:spPr>
          <a:xfrm>
            <a:off x="3482975" y="3544450"/>
            <a:ext cx="2178059" cy="145204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729450" y="11662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Financials</a:t>
            </a:r>
            <a:endParaRPr/>
          </a:p>
        </p:txBody>
      </p:sp>
      <p:sp>
        <p:nvSpPr>
          <p:cNvPr id="103" name="Google Shape;103;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4" name="Google Shape;104;p15"/>
          <p:cNvPicPr preferRelativeResize="0"/>
          <p:nvPr/>
        </p:nvPicPr>
        <p:blipFill>
          <a:blip r:embed="rId3">
            <a:alphaModFix/>
          </a:blip>
          <a:stretch>
            <a:fillRect/>
          </a:stretch>
        </p:blipFill>
        <p:spPr>
          <a:xfrm>
            <a:off x="557025" y="1660350"/>
            <a:ext cx="3237950" cy="3483150"/>
          </a:xfrm>
          <a:prstGeom prst="rect">
            <a:avLst/>
          </a:prstGeom>
          <a:noFill/>
          <a:ln>
            <a:noFill/>
          </a:ln>
        </p:spPr>
      </p:pic>
      <p:pic>
        <p:nvPicPr>
          <p:cNvPr id="105" name="Google Shape;105;p15"/>
          <p:cNvPicPr preferRelativeResize="0"/>
          <p:nvPr/>
        </p:nvPicPr>
        <p:blipFill>
          <a:blip r:embed="rId4">
            <a:alphaModFix/>
          </a:blip>
          <a:stretch>
            <a:fillRect/>
          </a:stretch>
        </p:blipFill>
        <p:spPr>
          <a:xfrm>
            <a:off x="4684726" y="676775"/>
            <a:ext cx="3038000" cy="4502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Land</a:t>
            </a:r>
            <a:endParaRPr/>
          </a:p>
        </p:txBody>
      </p:sp>
      <p:sp>
        <p:nvSpPr>
          <p:cNvPr id="111" name="Google Shape;111;p16"/>
          <p:cNvSpPr txBox="1">
            <a:spLocks noGrp="1"/>
          </p:cNvSpPr>
          <p:nvPr>
            <p:ph type="body" idx="1"/>
          </p:nvPr>
        </p:nvSpPr>
        <p:spPr>
          <a:xfrm>
            <a:off x="729450" y="2078875"/>
            <a:ext cx="7688700" cy="266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51441 RGE RD 210, </a:t>
            </a:r>
            <a:endParaRPr sz="1800"/>
          </a:p>
          <a:p>
            <a:pPr marL="457200" lvl="0" indent="0" algn="l" rtl="0">
              <a:spcBef>
                <a:spcPts val="0"/>
              </a:spcBef>
              <a:spcAft>
                <a:spcPts val="0"/>
              </a:spcAft>
              <a:buNone/>
            </a:pPr>
            <a:r>
              <a:rPr lang="en" sz="1800"/>
              <a:t>Strathcona County, Alberta</a:t>
            </a:r>
            <a:endParaRPr sz="1800"/>
          </a:p>
          <a:p>
            <a:pPr marL="457200" lvl="0" indent="-342900" algn="l" rtl="0">
              <a:spcBef>
                <a:spcPts val="0"/>
              </a:spcBef>
              <a:spcAft>
                <a:spcPts val="0"/>
              </a:spcAft>
              <a:buSzPts val="1800"/>
              <a:buChar char="●"/>
            </a:pPr>
            <a:r>
              <a:rPr lang="en" sz="1800"/>
              <a:t>146.23 acres </a:t>
            </a:r>
            <a:endParaRPr sz="1800"/>
          </a:p>
          <a:p>
            <a:pPr marL="457200" lvl="0" indent="-342900" algn="l" rtl="0">
              <a:spcBef>
                <a:spcPts val="0"/>
              </a:spcBef>
              <a:spcAft>
                <a:spcPts val="0"/>
              </a:spcAft>
              <a:buSzPts val="1800"/>
              <a:buChar char="●"/>
            </a:pPr>
            <a:r>
              <a:rPr lang="en" sz="1800"/>
              <a:t>$574,900.00</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Total Land:</a:t>
            </a:r>
            <a:endParaRPr sz="1800"/>
          </a:p>
          <a:p>
            <a:pPr marL="457200" lvl="0" indent="-342900" algn="l" rtl="0">
              <a:spcBef>
                <a:spcPts val="0"/>
              </a:spcBef>
              <a:spcAft>
                <a:spcPts val="0"/>
              </a:spcAft>
              <a:buSzPts val="1800"/>
              <a:buChar char="●"/>
            </a:pPr>
            <a:r>
              <a:rPr lang="en" sz="1800"/>
              <a:t>1600 acres</a:t>
            </a:r>
            <a:endParaRPr sz="1800"/>
          </a:p>
          <a:p>
            <a:pPr marL="457200" lvl="0" indent="-342900" algn="l" rtl="0">
              <a:spcBef>
                <a:spcPts val="0"/>
              </a:spcBef>
              <a:spcAft>
                <a:spcPts val="0"/>
              </a:spcAft>
              <a:buSzPts val="1800"/>
              <a:buChar char="●"/>
            </a:pPr>
            <a:r>
              <a:rPr lang="en" sz="1800"/>
              <a:t>$6,290,364.49</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solidFill>
                <a:srgbClr val="000000"/>
              </a:solidFill>
              <a:latin typeface="Arial"/>
              <a:ea typeface="Arial"/>
              <a:cs typeface="Arial"/>
              <a:sym typeface="Arial"/>
            </a:endParaRPr>
          </a:p>
          <a:p>
            <a:pPr marL="0" lvl="0" indent="0" algn="l" rtl="0">
              <a:spcBef>
                <a:spcPts val="0"/>
              </a:spcBef>
              <a:spcAft>
                <a:spcPts val="0"/>
              </a:spcAft>
              <a:buNone/>
            </a:pPr>
            <a:endParaRPr sz="1800">
              <a:solidFill>
                <a:srgbClr val="000000"/>
              </a:solidFill>
              <a:latin typeface="Arial"/>
              <a:ea typeface="Arial"/>
              <a:cs typeface="Arial"/>
              <a:sym typeface="Arial"/>
            </a:endParaRPr>
          </a:p>
        </p:txBody>
      </p:sp>
      <p:pic>
        <p:nvPicPr>
          <p:cNvPr id="112" name="Google Shape;112;p16"/>
          <p:cNvPicPr preferRelativeResize="0"/>
          <p:nvPr/>
        </p:nvPicPr>
        <p:blipFill>
          <a:blip r:embed="rId3">
            <a:alphaModFix/>
          </a:blip>
          <a:stretch>
            <a:fillRect/>
          </a:stretch>
        </p:blipFill>
        <p:spPr>
          <a:xfrm>
            <a:off x="4467700" y="1318650"/>
            <a:ext cx="3665125" cy="3425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Layout</a:t>
            </a:r>
            <a:endParaRPr/>
          </a:p>
        </p:txBody>
      </p:sp>
      <p:pic>
        <p:nvPicPr>
          <p:cNvPr id="118" name="Google Shape;118;p17"/>
          <p:cNvPicPr preferRelativeResize="0"/>
          <p:nvPr/>
        </p:nvPicPr>
        <p:blipFill>
          <a:blip r:embed="rId3">
            <a:alphaModFix/>
          </a:blip>
          <a:stretch>
            <a:fillRect/>
          </a:stretch>
        </p:blipFill>
        <p:spPr>
          <a:xfrm>
            <a:off x="4805475" y="2006250"/>
            <a:ext cx="2605968" cy="2984849"/>
          </a:xfrm>
          <a:prstGeom prst="rect">
            <a:avLst/>
          </a:prstGeom>
          <a:noFill/>
          <a:ln>
            <a:noFill/>
          </a:ln>
        </p:spPr>
      </p:pic>
      <p:pic>
        <p:nvPicPr>
          <p:cNvPr id="119" name="Google Shape;119;p17"/>
          <p:cNvPicPr preferRelativeResize="0"/>
          <p:nvPr/>
        </p:nvPicPr>
        <p:blipFill>
          <a:blip r:embed="rId4">
            <a:alphaModFix/>
          </a:blip>
          <a:stretch>
            <a:fillRect/>
          </a:stretch>
        </p:blipFill>
        <p:spPr>
          <a:xfrm>
            <a:off x="1615368" y="2006250"/>
            <a:ext cx="2995072" cy="298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Cattle</a:t>
            </a:r>
            <a:endParaRPr/>
          </a:p>
        </p:txBody>
      </p:sp>
      <p:sp>
        <p:nvSpPr>
          <p:cNvPr id="125" name="Google Shape;125;p18"/>
          <p:cNvSpPr txBox="1">
            <a:spLocks noGrp="1"/>
          </p:cNvSpPr>
          <p:nvPr>
            <p:ph type="body" idx="1"/>
          </p:nvPr>
        </p:nvSpPr>
        <p:spPr>
          <a:xfrm>
            <a:off x="729325" y="2078875"/>
            <a:ext cx="5030400" cy="2261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300 purebred Red Angus cows</a:t>
            </a:r>
            <a:endParaRPr sz="1800"/>
          </a:p>
          <a:p>
            <a:pPr marL="457200" lvl="0" indent="-342900" algn="l" rtl="0">
              <a:spcBef>
                <a:spcPts val="0"/>
              </a:spcBef>
              <a:spcAft>
                <a:spcPts val="0"/>
              </a:spcAft>
              <a:buSzPts val="1800"/>
              <a:buChar char="-"/>
            </a:pPr>
            <a:r>
              <a:rPr lang="en" sz="1800"/>
              <a:t>7 purebred Red Angus bulls</a:t>
            </a:r>
            <a:endParaRPr sz="1800"/>
          </a:p>
          <a:p>
            <a:pPr marL="457200" lvl="0" indent="-342900" algn="l" rtl="0">
              <a:spcBef>
                <a:spcPts val="0"/>
              </a:spcBef>
              <a:spcAft>
                <a:spcPts val="0"/>
              </a:spcAft>
              <a:buSzPts val="1800"/>
              <a:buChar char="-"/>
            </a:pPr>
            <a:r>
              <a:rPr lang="en" sz="1800"/>
              <a:t>450 straws of high quality Red Angus semen</a:t>
            </a:r>
            <a:endParaRPr sz="1800"/>
          </a:p>
        </p:txBody>
      </p:sp>
      <p:pic>
        <p:nvPicPr>
          <p:cNvPr id="126" name="Google Shape;126;p18"/>
          <p:cNvPicPr preferRelativeResize="0"/>
          <p:nvPr/>
        </p:nvPicPr>
        <p:blipFill>
          <a:blip r:embed="rId3">
            <a:alphaModFix/>
          </a:blip>
          <a:stretch>
            <a:fillRect/>
          </a:stretch>
        </p:blipFill>
        <p:spPr>
          <a:xfrm>
            <a:off x="6302350" y="2480075"/>
            <a:ext cx="2350800" cy="1680033"/>
          </a:xfrm>
          <a:prstGeom prst="rect">
            <a:avLst/>
          </a:prstGeom>
          <a:noFill/>
          <a:ln>
            <a:noFill/>
          </a:ln>
          <a:effectLst>
            <a:outerShdw blurRad="57150" dist="19050" dir="5400000" algn="bl" rotWithShape="0">
              <a:srgbClr val="000000">
                <a:alpha val="50000"/>
              </a:srgbClr>
            </a:outerShdw>
          </a:effectLst>
        </p:spPr>
      </p:pic>
      <p:pic>
        <p:nvPicPr>
          <p:cNvPr id="127" name="Google Shape;127;p18"/>
          <p:cNvPicPr preferRelativeResize="0"/>
          <p:nvPr/>
        </p:nvPicPr>
        <p:blipFill>
          <a:blip r:embed="rId4">
            <a:alphaModFix/>
          </a:blip>
          <a:stretch>
            <a:fillRect/>
          </a:stretch>
        </p:blipFill>
        <p:spPr>
          <a:xfrm>
            <a:off x="4572000" y="650525"/>
            <a:ext cx="2350800" cy="1680025"/>
          </a:xfrm>
          <a:prstGeom prst="rect">
            <a:avLst/>
          </a:prstGeom>
          <a:noFill/>
          <a:ln>
            <a:noFill/>
          </a:ln>
          <a:effectLst>
            <a:outerShdw blurRad="57150" dist="19050" dir="5400000" algn="bl" rotWithShape="0">
              <a:srgbClr val="000000">
                <a:alpha val="50000"/>
              </a:srgbClr>
            </a:outerShdw>
          </a:effectLst>
        </p:spPr>
      </p:pic>
      <p:pic>
        <p:nvPicPr>
          <p:cNvPr id="128" name="Google Shape;128;p18"/>
          <p:cNvPicPr preferRelativeResize="0"/>
          <p:nvPr/>
        </p:nvPicPr>
        <p:blipFill>
          <a:blip r:embed="rId5">
            <a:alphaModFix/>
          </a:blip>
          <a:stretch>
            <a:fillRect/>
          </a:stretch>
        </p:blipFill>
        <p:spPr>
          <a:xfrm>
            <a:off x="959375" y="3230025"/>
            <a:ext cx="2350800" cy="1680040"/>
          </a:xfrm>
          <a:prstGeom prst="rect">
            <a:avLst/>
          </a:prstGeom>
          <a:noFill/>
          <a:ln>
            <a:noFill/>
          </a:ln>
          <a:effectLst>
            <a:outerShdw blurRad="57150" dist="19050" dir="5400000" algn="bl" rotWithShape="0">
              <a:srgbClr val="000000">
                <a:alpha val="50000"/>
              </a:srgbClr>
            </a:outerShdw>
          </a:effectLst>
        </p:spPr>
      </p:pic>
      <p:pic>
        <p:nvPicPr>
          <p:cNvPr id="129" name="Google Shape;129;p18"/>
          <p:cNvPicPr preferRelativeResize="0"/>
          <p:nvPr/>
        </p:nvPicPr>
        <p:blipFill>
          <a:blip r:embed="rId6">
            <a:alphaModFix/>
          </a:blip>
          <a:stretch>
            <a:fillRect/>
          </a:stretch>
        </p:blipFill>
        <p:spPr>
          <a:xfrm>
            <a:off x="3641313" y="3245713"/>
            <a:ext cx="2329877" cy="164866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Bull Sale</a:t>
            </a:r>
            <a:endParaRPr/>
          </a:p>
        </p:txBody>
      </p:sp>
      <p:sp>
        <p:nvSpPr>
          <p:cNvPr id="135" name="Google Shape;135;p19"/>
          <p:cNvSpPr txBox="1">
            <a:spLocks noGrp="1"/>
          </p:cNvSpPr>
          <p:nvPr>
            <p:ph type="body" idx="1"/>
          </p:nvPr>
        </p:nvSpPr>
        <p:spPr>
          <a:xfrm>
            <a:off x="729450" y="2078875"/>
            <a:ext cx="34362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On offer:</a:t>
            </a:r>
            <a:endParaRPr sz="1800" b="1"/>
          </a:p>
          <a:p>
            <a:pPr marL="457200" lvl="0" indent="-342900" algn="l" rtl="0">
              <a:spcBef>
                <a:spcPts val="0"/>
              </a:spcBef>
              <a:spcAft>
                <a:spcPts val="0"/>
              </a:spcAft>
              <a:buSzPts val="1800"/>
              <a:buChar char="-"/>
            </a:pPr>
            <a:r>
              <a:rPr lang="en" sz="1800"/>
              <a:t>85 yearling bulls</a:t>
            </a:r>
            <a:endParaRPr sz="1800"/>
          </a:p>
          <a:p>
            <a:pPr marL="457200" lvl="0" indent="-342900" algn="l" rtl="0">
              <a:spcBef>
                <a:spcPts val="0"/>
              </a:spcBef>
              <a:spcAft>
                <a:spcPts val="0"/>
              </a:spcAft>
              <a:buSzPts val="1800"/>
              <a:buChar char="-"/>
            </a:pPr>
            <a:r>
              <a:rPr lang="en" sz="1800"/>
              <a:t>20 yearling heifers</a:t>
            </a:r>
            <a:endParaRPr sz="1800"/>
          </a:p>
          <a:p>
            <a:pPr marL="457200" lvl="0" indent="0" algn="l" rtl="0">
              <a:spcBef>
                <a:spcPts val="0"/>
              </a:spcBef>
              <a:spcAft>
                <a:spcPts val="0"/>
              </a:spcAft>
              <a:buNone/>
            </a:pPr>
            <a:endParaRPr sz="1800"/>
          </a:p>
          <a:p>
            <a:pPr marL="0" lvl="0" indent="0" algn="l" rtl="0">
              <a:spcBef>
                <a:spcPts val="0"/>
              </a:spcBef>
              <a:spcAft>
                <a:spcPts val="0"/>
              </a:spcAft>
              <a:buNone/>
            </a:pPr>
            <a:r>
              <a:rPr lang="en" sz="1800"/>
              <a:t>Third Thursday of March every year!!</a:t>
            </a:r>
            <a:endParaRPr sz="1800"/>
          </a:p>
        </p:txBody>
      </p:sp>
      <p:pic>
        <p:nvPicPr>
          <p:cNvPr id="136" name="Google Shape;136;p19"/>
          <p:cNvPicPr preferRelativeResize="0"/>
          <p:nvPr/>
        </p:nvPicPr>
        <p:blipFill>
          <a:blip r:embed="rId3">
            <a:alphaModFix/>
          </a:blip>
          <a:stretch>
            <a:fillRect/>
          </a:stretch>
        </p:blipFill>
        <p:spPr>
          <a:xfrm>
            <a:off x="4725500" y="1416225"/>
            <a:ext cx="3692657" cy="298485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27650" y="6674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Cattle Revenue</a:t>
            </a:r>
            <a:endParaRPr/>
          </a:p>
        </p:txBody>
      </p:sp>
      <p:sp>
        <p:nvSpPr>
          <p:cNvPr id="142" name="Google Shape;142;p20"/>
          <p:cNvSpPr txBox="1">
            <a:spLocks noGrp="1"/>
          </p:cNvSpPr>
          <p:nvPr>
            <p:ph type="body" idx="1"/>
          </p:nvPr>
        </p:nvSpPr>
        <p:spPr>
          <a:xfrm>
            <a:off x="729450" y="1318000"/>
            <a:ext cx="7688700" cy="3689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u="sng">
                <a:solidFill>
                  <a:schemeClr val="accent5"/>
                </a:solidFill>
              </a:rPr>
              <a:t>Cattle Revenue:</a:t>
            </a:r>
            <a:endParaRPr sz="1400" b="1" u="sng">
              <a:solidFill>
                <a:schemeClr val="accent5"/>
              </a:solidFill>
            </a:endParaRPr>
          </a:p>
          <a:p>
            <a:pPr marL="457200" lvl="0" indent="-317500" algn="l" rtl="0">
              <a:lnSpc>
                <a:spcPct val="115000"/>
              </a:lnSpc>
              <a:spcBef>
                <a:spcPts val="0"/>
              </a:spcBef>
              <a:spcAft>
                <a:spcPts val="0"/>
              </a:spcAft>
              <a:buSzPts val="1400"/>
              <a:buChar char="-"/>
            </a:pPr>
            <a:r>
              <a:rPr lang="en" sz="1400"/>
              <a:t>Bulls sold in sale: sale average = $5,000 → $5,000 x 85 bulls = $425,000</a:t>
            </a:r>
            <a:endParaRPr sz="1400"/>
          </a:p>
          <a:p>
            <a:pPr marL="457200" lvl="0" indent="-317500" algn="l" rtl="0">
              <a:lnSpc>
                <a:spcPct val="115000"/>
              </a:lnSpc>
              <a:spcBef>
                <a:spcPts val="0"/>
              </a:spcBef>
              <a:spcAft>
                <a:spcPts val="0"/>
              </a:spcAft>
              <a:buSzPts val="1400"/>
              <a:buChar char="-"/>
            </a:pPr>
            <a:r>
              <a:rPr lang="en" sz="1400"/>
              <a:t>Heifers sold in sale: sale average $3,000 → $3,000 x 20 heifers = $60,000</a:t>
            </a:r>
            <a:endParaRPr sz="1400"/>
          </a:p>
          <a:p>
            <a:pPr marL="457200" lvl="0" indent="-317500" algn="l" rtl="0">
              <a:lnSpc>
                <a:spcPct val="115000"/>
              </a:lnSpc>
              <a:spcBef>
                <a:spcPts val="0"/>
              </a:spcBef>
              <a:spcAft>
                <a:spcPts val="0"/>
              </a:spcAft>
              <a:buSzPts val="1400"/>
              <a:buChar char="-"/>
            </a:pPr>
            <a:r>
              <a:rPr lang="en" sz="1400"/>
              <a:t>Steers sold in fall: 65 head x $2.20 (average weight 600 lbs) = $85,800</a:t>
            </a:r>
            <a:endParaRPr sz="1400"/>
          </a:p>
          <a:p>
            <a:pPr marL="457200" lvl="0" indent="-317500" algn="l" rtl="0">
              <a:lnSpc>
                <a:spcPct val="115000"/>
              </a:lnSpc>
              <a:spcBef>
                <a:spcPts val="0"/>
              </a:spcBef>
              <a:spcAft>
                <a:spcPts val="0"/>
              </a:spcAft>
              <a:buSzPts val="1400"/>
              <a:buChar char="-"/>
            </a:pPr>
            <a:r>
              <a:rPr lang="en" sz="1400"/>
              <a:t>Cull heifer calves sold in fall: 25 head x $2.20 (average weight 600 lbs) = $33,000</a:t>
            </a:r>
            <a:endParaRPr sz="1400"/>
          </a:p>
          <a:p>
            <a:pPr marL="457200" lvl="0" indent="-317500" algn="l" rtl="0">
              <a:lnSpc>
                <a:spcPct val="115000"/>
              </a:lnSpc>
              <a:spcBef>
                <a:spcPts val="0"/>
              </a:spcBef>
              <a:spcAft>
                <a:spcPts val="0"/>
              </a:spcAft>
              <a:buSzPts val="1400"/>
              <a:buChar char="-"/>
            </a:pPr>
            <a:r>
              <a:rPr lang="en" sz="1400"/>
              <a:t>Top end purebred heifers: 5 head x  average $6,000 = $30,000</a:t>
            </a:r>
            <a:endParaRPr sz="1400"/>
          </a:p>
          <a:p>
            <a:pPr marL="457200" lvl="0" indent="-317500" algn="l" rtl="0">
              <a:lnSpc>
                <a:spcPct val="115000"/>
              </a:lnSpc>
              <a:spcBef>
                <a:spcPts val="0"/>
              </a:spcBef>
              <a:spcAft>
                <a:spcPts val="0"/>
              </a:spcAft>
              <a:buSzPts val="1400"/>
              <a:buChar char="-"/>
            </a:pPr>
            <a:r>
              <a:rPr lang="en" sz="1400"/>
              <a:t>Bottom end heifer calves sold commercially: 50 head x $1,400 = $70,000</a:t>
            </a:r>
            <a:endParaRPr sz="1400"/>
          </a:p>
          <a:p>
            <a:pPr marL="0" lvl="0" indent="0" algn="l" rtl="0">
              <a:lnSpc>
                <a:spcPct val="115000"/>
              </a:lnSpc>
              <a:spcBef>
                <a:spcPts val="0"/>
              </a:spcBef>
              <a:spcAft>
                <a:spcPts val="0"/>
              </a:spcAft>
              <a:buNone/>
            </a:pPr>
            <a:r>
              <a:rPr lang="en" sz="1400" b="1"/>
              <a:t>Total Revenue: $703,800</a:t>
            </a:r>
            <a:endParaRPr sz="1400" b="1"/>
          </a:p>
          <a:p>
            <a:pPr marL="0" lvl="0" indent="457200" algn="l" rtl="0">
              <a:lnSpc>
                <a:spcPct val="115000"/>
              </a:lnSpc>
              <a:spcBef>
                <a:spcPts val="0"/>
              </a:spcBef>
              <a:spcAft>
                <a:spcPts val="0"/>
              </a:spcAft>
              <a:buNone/>
            </a:pPr>
            <a:endParaRPr sz="1400" b="1"/>
          </a:p>
          <a:p>
            <a:pPr marL="0" lvl="0" indent="0" algn="l" rtl="0">
              <a:spcBef>
                <a:spcPts val="0"/>
              </a:spcBef>
              <a:spcAft>
                <a:spcPts val="0"/>
              </a:spcAft>
              <a:buNone/>
            </a:pPr>
            <a:r>
              <a:rPr lang="en" sz="1400" b="1" u="sng">
                <a:solidFill>
                  <a:schemeClr val="accent5"/>
                </a:solidFill>
              </a:rPr>
              <a:t>Semen Sales:</a:t>
            </a:r>
            <a:endParaRPr sz="1400" b="1" u="sng">
              <a:solidFill>
                <a:schemeClr val="accent5"/>
              </a:solidFill>
            </a:endParaRPr>
          </a:p>
          <a:p>
            <a:pPr marL="0" lvl="0" indent="0" algn="l" rtl="0">
              <a:spcBef>
                <a:spcPts val="0"/>
              </a:spcBef>
              <a:spcAft>
                <a:spcPts val="0"/>
              </a:spcAft>
              <a:buNone/>
            </a:pPr>
            <a:r>
              <a:rPr lang="en" sz="1400"/>
              <a:t>Semen will sell in packages of 10 at $50/straw:</a:t>
            </a:r>
            <a:endParaRPr sz="1400"/>
          </a:p>
          <a:p>
            <a:pPr marL="457200" lvl="0" indent="-317500" algn="l" rtl="0">
              <a:spcBef>
                <a:spcPts val="0"/>
              </a:spcBef>
              <a:spcAft>
                <a:spcPts val="0"/>
              </a:spcAft>
              <a:buSzPts val="1400"/>
              <a:buChar char="-"/>
            </a:pPr>
            <a:r>
              <a:rPr lang="en" sz="1400"/>
              <a:t>200 straws from 4 select herdsires x $50 = $40,000</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b="1"/>
              <a:t>Total Semen Sales: $40,000</a:t>
            </a:r>
            <a:endParaRPr sz="1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727650" y="6657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Feed and Nutrition</a:t>
            </a:r>
            <a:endParaRPr/>
          </a:p>
        </p:txBody>
      </p:sp>
      <p:sp>
        <p:nvSpPr>
          <p:cNvPr id="148" name="Google Shape;148;p21"/>
          <p:cNvSpPr txBox="1">
            <a:spLocks noGrp="1"/>
          </p:cNvSpPr>
          <p:nvPr>
            <p:ph type="body" idx="1"/>
          </p:nvPr>
        </p:nvSpPr>
        <p:spPr>
          <a:xfrm>
            <a:off x="727650" y="1200950"/>
            <a:ext cx="7688700" cy="37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Total mixed ration</a:t>
            </a:r>
            <a:endParaRPr sz="1500" b="1"/>
          </a:p>
          <a:p>
            <a:pPr marL="457200" lvl="0" indent="-323850" algn="l" rtl="0">
              <a:spcBef>
                <a:spcPts val="0"/>
              </a:spcBef>
              <a:spcAft>
                <a:spcPts val="0"/>
              </a:spcAft>
              <a:buSzPts val="1500"/>
              <a:buChar char="-"/>
            </a:pPr>
            <a:r>
              <a:rPr lang="en" sz="1500"/>
              <a:t>Corn silage, cereal premix, pea grain, and barley straw</a:t>
            </a:r>
            <a:endParaRPr sz="1500"/>
          </a:p>
          <a:p>
            <a:pPr marL="457200" lvl="0" indent="-323850" algn="l" rtl="0">
              <a:spcBef>
                <a:spcPts val="0"/>
              </a:spcBef>
              <a:spcAft>
                <a:spcPts val="0"/>
              </a:spcAft>
              <a:buSzPts val="1500"/>
              <a:buChar char="-"/>
            </a:pPr>
            <a:r>
              <a:rPr lang="en" sz="1500"/>
              <a:t>Salt and mineral mixture available ad-libitum</a:t>
            </a:r>
            <a:endParaRPr sz="1500"/>
          </a:p>
          <a:p>
            <a:pPr marL="457200" lvl="0" indent="-323850" algn="l" rtl="0">
              <a:spcBef>
                <a:spcPts val="0"/>
              </a:spcBef>
              <a:spcAft>
                <a:spcPts val="0"/>
              </a:spcAft>
              <a:buSzPts val="1500"/>
              <a:buChar char="-"/>
            </a:pPr>
            <a:r>
              <a:rPr lang="en" sz="1500"/>
              <a:t>Total first year cost of feed for 300 cows and 7 bulls: $135 182</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b="1"/>
              <a:t>Corn silaging process</a:t>
            </a:r>
            <a:endParaRPr sz="1500" b="1"/>
          </a:p>
          <a:p>
            <a:pPr marL="457200" lvl="0" indent="-323850" algn="l" rtl="0">
              <a:spcBef>
                <a:spcPts val="0"/>
              </a:spcBef>
              <a:spcAft>
                <a:spcPts val="0"/>
              </a:spcAft>
              <a:buSzPts val="1500"/>
              <a:buChar char="-"/>
            </a:pPr>
            <a:r>
              <a:rPr lang="en" sz="1500"/>
              <a:t>Corn is a high energy food source with low crude protein and calcium</a:t>
            </a:r>
            <a:endParaRPr sz="1500"/>
          </a:p>
          <a:p>
            <a:pPr marL="457200" lvl="0" indent="-323850" algn="l" rtl="0">
              <a:spcBef>
                <a:spcPts val="0"/>
              </a:spcBef>
              <a:spcAft>
                <a:spcPts val="0"/>
              </a:spcAft>
              <a:buSzPts val="1500"/>
              <a:buChar char="-"/>
            </a:pPr>
            <a:r>
              <a:rPr lang="en" sz="1500"/>
              <a:t>We will rent land to grow our own corn - low cost and hardiness</a:t>
            </a:r>
            <a:endParaRPr sz="1500"/>
          </a:p>
          <a:p>
            <a:pPr marL="457200" lvl="0" indent="-323850" algn="l" rtl="0">
              <a:spcBef>
                <a:spcPts val="0"/>
              </a:spcBef>
              <a:spcAft>
                <a:spcPts val="0"/>
              </a:spcAft>
              <a:buSzPts val="1500"/>
              <a:buChar char="-"/>
            </a:pPr>
            <a:r>
              <a:rPr lang="en" sz="1500"/>
              <a:t>Harvest at  60-70% moisture</a:t>
            </a:r>
            <a:endParaRPr sz="1500"/>
          </a:p>
          <a:p>
            <a:pPr marL="457200" lvl="0" indent="-323850" algn="l" rtl="0">
              <a:spcBef>
                <a:spcPts val="0"/>
              </a:spcBef>
              <a:spcAft>
                <a:spcPts val="0"/>
              </a:spcAft>
              <a:buSzPts val="1500"/>
              <a:buChar char="-"/>
            </a:pPr>
            <a:r>
              <a:rPr lang="en" sz="1500"/>
              <a:t>Fermentation for at least 3-4 months before serving</a:t>
            </a:r>
            <a:endParaRPr sz="1500"/>
          </a:p>
          <a:p>
            <a:pPr marL="0" lvl="0" indent="0" algn="l" rtl="0">
              <a:lnSpc>
                <a:spcPct val="100000"/>
              </a:lnSpc>
              <a:spcBef>
                <a:spcPts val="0"/>
              </a:spcBef>
              <a:spcAft>
                <a:spcPts val="0"/>
              </a:spcAft>
              <a:buNone/>
            </a:pPr>
            <a:endParaRPr sz="1500" b="1"/>
          </a:p>
          <a:p>
            <a:pPr marL="0" lvl="0" indent="0" algn="l" rtl="0">
              <a:lnSpc>
                <a:spcPct val="100000"/>
              </a:lnSpc>
              <a:spcBef>
                <a:spcPts val="0"/>
              </a:spcBef>
              <a:spcAft>
                <a:spcPts val="0"/>
              </a:spcAft>
              <a:buNone/>
            </a:pPr>
            <a:r>
              <a:rPr lang="en" sz="1500" b="1"/>
              <a:t>Water</a:t>
            </a:r>
            <a:endParaRPr sz="1500" b="1"/>
          </a:p>
          <a:p>
            <a:pPr marL="457200" lvl="0" indent="-323850" algn="l" rtl="0">
              <a:lnSpc>
                <a:spcPct val="100000"/>
              </a:lnSpc>
              <a:spcBef>
                <a:spcPts val="0"/>
              </a:spcBef>
              <a:spcAft>
                <a:spcPts val="0"/>
              </a:spcAft>
              <a:buSzPts val="1500"/>
              <a:buChar char="-"/>
            </a:pPr>
            <a:r>
              <a:rPr lang="en" sz="1500"/>
              <a:t>Constant and unlimited water supply for all cattle at all times</a:t>
            </a:r>
            <a:endParaRPr sz="1500"/>
          </a:p>
          <a:p>
            <a:pPr marL="457200" lvl="0" indent="-323850" algn="l" rtl="0">
              <a:lnSpc>
                <a:spcPct val="100000"/>
              </a:lnSpc>
              <a:spcBef>
                <a:spcPts val="0"/>
              </a:spcBef>
              <a:spcAft>
                <a:spcPts val="0"/>
              </a:spcAft>
              <a:buSzPts val="1500"/>
              <a:buChar char="-"/>
            </a:pPr>
            <a:r>
              <a:rPr lang="en" sz="1500"/>
              <a:t>In the winter, mature cows drink 22-47 L of water per day</a:t>
            </a:r>
            <a:endParaRPr sz="1500"/>
          </a:p>
          <a:p>
            <a:pPr marL="457200" lvl="0" indent="0" algn="l" rtl="0">
              <a:spcBef>
                <a:spcPts val="0"/>
              </a:spcBef>
              <a:spcAft>
                <a:spcPts val="1600"/>
              </a:spcAft>
              <a:buNone/>
            </a:pPr>
            <a:endParaRPr sz="150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On-screen Show (16:9)</PresentationFormat>
  <Paragraphs>72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Lato</vt:lpstr>
      <vt:lpstr>Arial</vt:lpstr>
      <vt:lpstr>Raleway</vt:lpstr>
      <vt:lpstr>Streamline</vt:lpstr>
      <vt:lpstr>Bluestone Angus</vt:lpstr>
      <vt:lpstr>Our Farm</vt:lpstr>
      <vt:lpstr>Our Financials</vt:lpstr>
      <vt:lpstr>Our Land</vt:lpstr>
      <vt:lpstr>Our Layout</vt:lpstr>
      <vt:lpstr>Our Cattle</vt:lpstr>
      <vt:lpstr>Bull Sale</vt:lpstr>
      <vt:lpstr>Cattle Revenue</vt:lpstr>
      <vt:lpstr>Feed and Nutrition</vt:lpstr>
      <vt:lpstr>Animal Health - Veterinary services</vt:lpstr>
      <vt:lpstr>Risk 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Bluestone Angus</dc:title>
  <dc:creator>Robinson, Frank</dc:creator>
  <cp:lastModifiedBy>Robinson, Frank</cp:lastModifiedBy>
  <cp:revision>1</cp:revision>
  <dcterms:modified xsi:type="dcterms:W3CDTF">2020-04-16T14:59:42Z</dcterms:modified>
</cp:coreProperties>
</file>