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1" r:id="rId7"/>
    <p:sldId id="260"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843"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7566-5148-492F-B128-F50BE76D17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FCD4646-9C3C-45E4-9095-0AAD29BDED1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F8D5D7D-7C78-4352-9523-E45E9ACD1193}"/>
              </a:ext>
            </a:extLst>
          </p:cNvPr>
          <p:cNvSpPr>
            <a:spLocks noGrp="1"/>
          </p:cNvSpPr>
          <p:nvPr>
            <p:ph type="dt" sz="half" idx="10"/>
          </p:nvPr>
        </p:nvSpPr>
        <p:spPr/>
        <p:txBody>
          <a:bodyPr/>
          <a:lstStyle/>
          <a:p>
            <a:fld id="{86A59F53-545E-46F6-B8F1-4DE243E3502D}" type="datetimeFigureOut">
              <a:rPr lang="en-CA" smtClean="0"/>
              <a:t>2020-04-16</a:t>
            </a:fld>
            <a:endParaRPr lang="en-CA"/>
          </a:p>
        </p:txBody>
      </p:sp>
      <p:sp>
        <p:nvSpPr>
          <p:cNvPr id="5" name="Footer Placeholder 4">
            <a:extLst>
              <a:ext uri="{FF2B5EF4-FFF2-40B4-BE49-F238E27FC236}">
                <a16:creationId xmlns:a16="http://schemas.microsoft.com/office/drawing/2014/main" id="{34719A2D-367E-4138-BEDD-B0B416D9B8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ED9F04-4103-4897-85D0-356B5F43A19C}"/>
              </a:ext>
            </a:extLst>
          </p:cNvPr>
          <p:cNvSpPr>
            <a:spLocks noGrp="1"/>
          </p:cNvSpPr>
          <p:nvPr>
            <p:ph type="sldNum" sz="quarter" idx="12"/>
          </p:nvPr>
        </p:nvSpPr>
        <p:spPr/>
        <p:txBody>
          <a:bodyPr/>
          <a:lstStyle/>
          <a:p>
            <a:fld id="{C2F054BD-D374-4388-A471-2D8985F8F8C9}" type="slidenum">
              <a:rPr lang="en-CA" smtClean="0"/>
              <a:t>‹#›</a:t>
            </a:fld>
            <a:endParaRPr lang="en-CA"/>
          </a:p>
        </p:txBody>
      </p:sp>
    </p:spTree>
    <p:extLst>
      <p:ext uri="{BB962C8B-B14F-4D97-AF65-F5344CB8AC3E}">
        <p14:creationId xmlns:p14="http://schemas.microsoft.com/office/powerpoint/2010/main" val="128849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8E38-F85A-48D6-B8CF-B8E807007B8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3EFDAF0-D9AE-4B9D-862C-F2F92B8429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F8607E8-2C72-4000-ADB7-553571FF087B}"/>
              </a:ext>
            </a:extLst>
          </p:cNvPr>
          <p:cNvSpPr>
            <a:spLocks noGrp="1"/>
          </p:cNvSpPr>
          <p:nvPr>
            <p:ph type="dt" sz="half" idx="10"/>
          </p:nvPr>
        </p:nvSpPr>
        <p:spPr/>
        <p:txBody>
          <a:bodyPr/>
          <a:lstStyle/>
          <a:p>
            <a:fld id="{86A59F53-545E-46F6-B8F1-4DE243E3502D}" type="datetimeFigureOut">
              <a:rPr lang="en-CA" smtClean="0"/>
              <a:t>2020-04-16</a:t>
            </a:fld>
            <a:endParaRPr lang="en-CA"/>
          </a:p>
        </p:txBody>
      </p:sp>
      <p:sp>
        <p:nvSpPr>
          <p:cNvPr id="5" name="Footer Placeholder 4">
            <a:extLst>
              <a:ext uri="{FF2B5EF4-FFF2-40B4-BE49-F238E27FC236}">
                <a16:creationId xmlns:a16="http://schemas.microsoft.com/office/drawing/2014/main" id="{A41EE06D-D9BD-42DF-BF23-7FC8E0F5EB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CACD815-6865-4AF7-A6E6-966E2B13BEAC}"/>
              </a:ext>
            </a:extLst>
          </p:cNvPr>
          <p:cNvSpPr>
            <a:spLocks noGrp="1"/>
          </p:cNvSpPr>
          <p:nvPr>
            <p:ph type="sldNum" sz="quarter" idx="12"/>
          </p:nvPr>
        </p:nvSpPr>
        <p:spPr/>
        <p:txBody>
          <a:bodyPr/>
          <a:lstStyle/>
          <a:p>
            <a:fld id="{C2F054BD-D374-4388-A471-2D8985F8F8C9}" type="slidenum">
              <a:rPr lang="en-CA" smtClean="0"/>
              <a:t>‹#›</a:t>
            </a:fld>
            <a:endParaRPr lang="en-CA"/>
          </a:p>
        </p:txBody>
      </p:sp>
    </p:spTree>
    <p:extLst>
      <p:ext uri="{BB962C8B-B14F-4D97-AF65-F5344CB8AC3E}">
        <p14:creationId xmlns:p14="http://schemas.microsoft.com/office/powerpoint/2010/main" val="385314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D630AF-C1A7-460A-B067-8395AABF61E1}"/>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FD9E577-D437-4002-B4C2-412284F8730F}"/>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9591C41-8C55-43A3-88C7-7C994C44BD4F}"/>
              </a:ext>
            </a:extLst>
          </p:cNvPr>
          <p:cNvSpPr>
            <a:spLocks noGrp="1"/>
          </p:cNvSpPr>
          <p:nvPr>
            <p:ph type="dt" sz="half" idx="10"/>
          </p:nvPr>
        </p:nvSpPr>
        <p:spPr/>
        <p:txBody>
          <a:bodyPr/>
          <a:lstStyle/>
          <a:p>
            <a:fld id="{86A59F53-545E-46F6-B8F1-4DE243E3502D}" type="datetimeFigureOut">
              <a:rPr lang="en-CA" smtClean="0"/>
              <a:t>2020-04-16</a:t>
            </a:fld>
            <a:endParaRPr lang="en-CA"/>
          </a:p>
        </p:txBody>
      </p:sp>
      <p:sp>
        <p:nvSpPr>
          <p:cNvPr id="5" name="Footer Placeholder 4">
            <a:extLst>
              <a:ext uri="{FF2B5EF4-FFF2-40B4-BE49-F238E27FC236}">
                <a16:creationId xmlns:a16="http://schemas.microsoft.com/office/drawing/2014/main" id="{24FA445F-4EBD-4AFC-9FA0-5B6FB1A6F7F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357C77-96E0-4077-9A50-F644DF8683AB}"/>
              </a:ext>
            </a:extLst>
          </p:cNvPr>
          <p:cNvSpPr>
            <a:spLocks noGrp="1"/>
          </p:cNvSpPr>
          <p:nvPr>
            <p:ph type="sldNum" sz="quarter" idx="12"/>
          </p:nvPr>
        </p:nvSpPr>
        <p:spPr/>
        <p:txBody>
          <a:bodyPr/>
          <a:lstStyle/>
          <a:p>
            <a:fld id="{C2F054BD-D374-4388-A471-2D8985F8F8C9}" type="slidenum">
              <a:rPr lang="en-CA" smtClean="0"/>
              <a:t>‹#›</a:t>
            </a:fld>
            <a:endParaRPr lang="en-CA"/>
          </a:p>
        </p:txBody>
      </p:sp>
    </p:spTree>
    <p:extLst>
      <p:ext uri="{BB962C8B-B14F-4D97-AF65-F5344CB8AC3E}">
        <p14:creationId xmlns:p14="http://schemas.microsoft.com/office/powerpoint/2010/main" val="147247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4436-B752-44EE-8E8D-C5F1CCB2752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A150AC2-55A2-4335-8580-B0D020030A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B936C18-F54D-4A7A-841A-767C90338293}"/>
              </a:ext>
            </a:extLst>
          </p:cNvPr>
          <p:cNvSpPr>
            <a:spLocks noGrp="1"/>
          </p:cNvSpPr>
          <p:nvPr>
            <p:ph type="dt" sz="half" idx="10"/>
          </p:nvPr>
        </p:nvSpPr>
        <p:spPr/>
        <p:txBody>
          <a:bodyPr/>
          <a:lstStyle/>
          <a:p>
            <a:fld id="{86A59F53-545E-46F6-B8F1-4DE243E3502D}" type="datetimeFigureOut">
              <a:rPr lang="en-CA" smtClean="0"/>
              <a:t>2020-04-16</a:t>
            </a:fld>
            <a:endParaRPr lang="en-CA"/>
          </a:p>
        </p:txBody>
      </p:sp>
      <p:sp>
        <p:nvSpPr>
          <p:cNvPr id="5" name="Footer Placeholder 4">
            <a:extLst>
              <a:ext uri="{FF2B5EF4-FFF2-40B4-BE49-F238E27FC236}">
                <a16:creationId xmlns:a16="http://schemas.microsoft.com/office/drawing/2014/main" id="{AEE88258-5722-4937-8547-CD667DB433D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DC018CE-8B9B-48FB-B8D9-9C1D29A1000C}"/>
              </a:ext>
            </a:extLst>
          </p:cNvPr>
          <p:cNvSpPr>
            <a:spLocks noGrp="1"/>
          </p:cNvSpPr>
          <p:nvPr>
            <p:ph type="sldNum" sz="quarter" idx="12"/>
          </p:nvPr>
        </p:nvSpPr>
        <p:spPr/>
        <p:txBody>
          <a:bodyPr/>
          <a:lstStyle/>
          <a:p>
            <a:fld id="{C2F054BD-D374-4388-A471-2D8985F8F8C9}" type="slidenum">
              <a:rPr lang="en-CA" smtClean="0"/>
              <a:t>‹#›</a:t>
            </a:fld>
            <a:endParaRPr lang="en-CA"/>
          </a:p>
        </p:txBody>
      </p:sp>
    </p:spTree>
    <p:extLst>
      <p:ext uri="{BB962C8B-B14F-4D97-AF65-F5344CB8AC3E}">
        <p14:creationId xmlns:p14="http://schemas.microsoft.com/office/powerpoint/2010/main" val="76045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FE22-5221-4D3B-842A-D1FCB0F65D0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A4EF9E3-4E79-4DE1-8D4F-4E982195C6FB}"/>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34E853-098B-4A54-9FC8-BC03C1B094D2}"/>
              </a:ext>
            </a:extLst>
          </p:cNvPr>
          <p:cNvSpPr>
            <a:spLocks noGrp="1"/>
          </p:cNvSpPr>
          <p:nvPr>
            <p:ph type="dt" sz="half" idx="10"/>
          </p:nvPr>
        </p:nvSpPr>
        <p:spPr/>
        <p:txBody>
          <a:bodyPr/>
          <a:lstStyle/>
          <a:p>
            <a:fld id="{86A59F53-545E-46F6-B8F1-4DE243E3502D}" type="datetimeFigureOut">
              <a:rPr lang="en-CA" smtClean="0"/>
              <a:t>2020-04-16</a:t>
            </a:fld>
            <a:endParaRPr lang="en-CA"/>
          </a:p>
        </p:txBody>
      </p:sp>
      <p:sp>
        <p:nvSpPr>
          <p:cNvPr id="5" name="Footer Placeholder 4">
            <a:extLst>
              <a:ext uri="{FF2B5EF4-FFF2-40B4-BE49-F238E27FC236}">
                <a16:creationId xmlns:a16="http://schemas.microsoft.com/office/drawing/2014/main" id="{00E81851-D1E6-463A-A7A9-D51FFABF123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C195DD4-DE05-47C3-A4E3-B39D6A725713}"/>
              </a:ext>
            </a:extLst>
          </p:cNvPr>
          <p:cNvSpPr>
            <a:spLocks noGrp="1"/>
          </p:cNvSpPr>
          <p:nvPr>
            <p:ph type="sldNum" sz="quarter" idx="12"/>
          </p:nvPr>
        </p:nvSpPr>
        <p:spPr/>
        <p:txBody>
          <a:bodyPr/>
          <a:lstStyle/>
          <a:p>
            <a:fld id="{C2F054BD-D374-4388-A471-2D8985F8F8C9}" type="slidenum">
              <a:rPr lang="en-CA" smtClean="0"/>
              <a:t>‹#›</a:t>
            </a:fld>
            <a:endParaRPr lang="en-CA"/>
          </a:p>
        </p:txBody>
      </p:sp>
    </p:spTree>
    <p:extLst>
      <p:ext uri="{BB962C8B-B14F-4D97-AF65-F5344CB8AC3E}">
        <p14:creationId xmlns:p14="http://schemas.microsoft.com/office/powerpoint/2010/main" val="108018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2E1B-CCF4-4E66-8930-21DB4E7BAB4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C4F4470-A1A3-419A-BC88-805624ED8E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7B26F05E-116C-4E77-92DB-F0FF53366C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51D2F1D-D7E1-45C9-980F-8E08643BD860}"/>
              </a:ext>
            </a:extLst>
          </p:cNvPr>
          <p:cNvSpPr>
            <a:spLocks noGrp="1"/>
          </p:cNvSpPr>
          <p:nvPr>
            <p:ph type="dt" sz="half" idx="10"/>
          </p:nvPr>
        </p:nvSpPr>
        <p:spPr/>
        <p:txBody>
          <a:bodyPr/>
          <a:lstStyle/>
          <a:p>
            <a:fld id="{86A59F53-545E-46F6-B8F1-4DE243E3502D}" type="datetimeFigureOut">
              <a:rPr lang="en-CA" smtClean="0"/>
              <a:t>2020-04-16</a:t>
            </a:fld>
            <a:endParaRPr lang="en-CA"/>
          </a:p>
        </p:txBody>
      </p:sp>
      <p:sp>
        <p:nvSpPr>
          <p:cNvPr id="6" name="Footer Placeholder 5">
            <a:extLst>
              <a:ext uri="{FF2B5EF4-FFF2-40B4-BE49-F238E27FC236}">
                <a16:creationId xmlns:a16="http://schemas.microsoft.com/office/drawing/2014/main" id="{3AC443FA-CA3F-45D4-BD4A-BF95A68D80B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C6462EB-A814-469D-9910-9DEC4D61EC09}"/>
              </a:ext>
            </a:extLst>
          </p:cNvPr>
          <p:cNvSpPr>
            <a:spLocks noGrp="1"/>
          </p:cNvSpPr>
          <p:nvPr>
            <p:ph type="sldNum" sz="quarter" idx="12"/>
          </p:nvPr>
        </p:nvSpPr>
        <p:spPr/>
        <p:txBody>
          <a:bodyPr/>
          <a:lstStyle/>
          <a:p>
            <a:fld id="{C2F054BD-D374-4388-A471-2D8985F8F8C9}" type="slidenum">
              <a:rPr lang="en-CA" smtClean="0"/>
              <a:t>‹#›</a:t>
            </a:fld>
            <a:endParaRPr lang="en-CA"/>
          </a:p>
        </p:txBody>
      </p:sp>
    </p:spTree>
    <p:extLst>
      <p:ext uri="{BB962C8B-B14F-4D97-AF65-F5344CB8AC3E}">
        <p14:creationId xmlns:p14="http://schemas.microsoft.com/office/powerpoint/2010/main" val="42956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E265-4E51-4E87-9D5B-B32E4B5B88B4}"/>
              </a:ext>
            </a:extLst>
          </p:cNvPr>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E10B56D-67DA-4144-8D40-ED4891F02BB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45F2CE-E989-4841-AB68-8AB9DF30FEE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D66B721-15E8-4734-B109-FF97B731D91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CA63AB-2917-4F84-92CE-94B7FD8B80C3}"/>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3A80683-A79E-4985-A23F-ADEE6FBB53A5}"/>
              </a:ext>
            </a:extLst>
          </p:cNvPr>
          <p:cNvSpPr>
            <a:spLocks noGrp="1"/>
          </p:cNvSpPr>
          <p:nvPr>
            <p:ph type="dt" sz="half" idx="10"/>
          </p:nvPr>
        </p:nvSpPr>
        <p:spPr/>
        <p:txBody>
          <a:bodyPr/>
          <a:lstStyle/>
          <a:p>
            <a:fld id="{86A59F53-545E-46F6-B8F1-4DE243E3502D}" type="datetimeFigureOut">
              <a:rPr lang="en-CA" smtClean="0"/>
              <a:t>2020-04-16</a:t>
            </a:fld>
            <a:endParaRPr lang="en-CA"/>
          </a:p>
        </p:txBody>
      </p:sp>
      <p:sp>
        <p:nvSpPr>
          <p:cNvPr id="8" name="Footer Placeholder 7">
            <a:extLst>
              <a:ext uri="{FF2B5EF4-FFF2-40B4-BE49-F238E27FC236}">
                <a16:creationId xmlns:a16="http://schemas.microsoft.com/office/drawing/2014/main" id="{0160B150-42F9-4B66-B2C9-79BC5C53957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0080043-9547-4033-A7F2-41061695B462}"/>
              </a:ext>
            </a:extLst>
          </p:cNvPr>
          <p:cNvSpPr>
            <a:spLocks noGrp="1"/>
          </p:cNvSpPr>
          <p:nvPr>
            <p:ph type="sldNum" sz="quarter" idx="12"/>
          </p:nvPr>
        </p:nvSpPr>
        <p:spPr/>
        <p:txBody>
          <a:bodyPr/>
          <a:lstStyle/>
          <a:p>
            <a:fld id="{C2F054BD-D374-4388-A471-2D8985F8F8C9}" type="slidenum">
              <a:rPr lang="en-CA" smtClean="0"/>
              <a:t>‹#›</a:t>
            </a:fld>
            <a:endParaRPr lang="en-CA"/>
          </a:p>
        </p:txBody>
      </p:sp>
    </p:spTree>
    <p:extLst>
      <p:ext uri="{BB962C8B-B14F-4D97-AF65-F5344CB8AC3E}">
        <p14:creationId xmlns:p14="http://schemas.microsoft.com/office/powerpoint/2010/main" val="21314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D370A-47FE-4098-AD77-51151B7ED85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E956A2E-9DED-4727-9554-A1C74C890235}"/>
              </a:ext>
            </a:extLst>
          </p:cNvPr>
          <p:cNvSpPr>
            <a:spLocks noGrp="1"/>
          </p:cNvSpPr>
          <p:nvPr>
            <p:ph type="dt" sz="half" idx="10"/>
          </p:nvPr>
        </p:nvSpPr>
        <p:spPr/>
        <p:txBody>
          <a:bodyPr/>
          <a:lstStyle/>
          <a:p>
            <a:fld id="{86A59F53-545E-46F6-B8F1-4DE243E3502D}" type="datetimeFigureOut">
              <a:rPr lang="en-CA" smtClean="0"/>
              <a:t>2020-04-16</a:t>
            </a:fld>
            <a:endParaRPr lang="en-CA"/>
          </a:p>
        </p:txBody>
      </p:sp>
      <p:sp>
        <p:nvSpPr>
          <p:cNvPr id="4" name="Footer Placeholder 3">
            <a:extLst>
              <a:ext uri="{FF2B5EF4-FFF2-40B4-BE49-F238E27FC236}">
                <a16:creationId xmlns:a16="http://schemas.microsoft.com/office/drawing/2014/main" id="{86A608D4-40F5-4550-B1BB-AA66BE8A627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E0C41A3-96A7-4AE0-BB72-6442C64BBC7C}"/>
              </a:ext>
            </a:extLst>
          </p:cNvPr>
          <p:cNvSpPr>
            <a:spLocks noGrp="1"/>
          </p:cNvSpPr>
          <p:nvPr>
            <p:ph type="sldNum" sz="quarter" idx="12"/>
          </p:nvPr>
        </p:nvSpPr>
        <p:spPr/>
        <p:txBody>
          <a:bodyPr/>
          <a:lstStyle/>
          <a:p>
            <a:fld id="{C2F054BD-D374-4388-A471-2D8985F8F8C9}" type="slidenum">
              <a:rPr lang="en-CA" smtClean="0"/>
              <a:t>‹#›</a:t>
            </a:fld>
            <a:endParaRPr lang="en-CA"/>
          </a:p>
        </p:txBody>
      </p:sp>
    </p:spTree>
    <p:extLst>
      <p:ext uri="{BB962C8B-B14F-4D97-AF65-F5344CB8AC3E}">
        <p14:creationId xmlns:p14="http://schemas.microsoft.com/office/powerpoint/2010/main" val="196422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CA470-A644-476B-ACF6-1980CC3EFC31}"/>
              </a:ext>
            </a:extLst>
          </p:cNvPr>
          <p:cNvSpPr>
            <a:spLocks noGrp="1"/>
          </p:cNvSpPr>
          <p:nvPr>
            <p:ph type="dt" sz="half" idx="10"/>
          </p:nvPr>
        </p:nvSpPr>
        <p:spPr/>
        <p:txBody>
          <a:bodyPr/>
          <a:lstStyle/>
          <a:p>
            <a:fld id="{86A59F53-545E-46F6-B8F1-4DE243E3502D}" type="datetimeFigureOut">
              <a:rPr lang="en-CA" smtClean="0"/>
              <a:t>2020-04-16</a:t>
            </a:fld>
            <a:endParaRPr lang="en-CA"/>
          </a:p>
        </p:txBody>
      </p:sp>
      <p:sp>
        <p:nvSpPr>
          <p:cNvPr id="3" name="Footer Placeholder 2">
            <a:extLst>
              <a:ext uri="{FF2B5EF4-FFF2-40B4-BE49-F238E27FC236}">
                <a16:creationId xmlns:a16="http://schemas.microsoft.com/office/drawing/2014/main" id="{B7293C63-4977-4AE7-95F8-FC3BD52EB98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912A48E-FB98-4ED0-B483-804067FCD7D8}"/>
              </a:ext>
            </a:extLst>
          </p:cNvPr>
          <p:cNvSpPr>
            <a:spLocks noGrp="1"/>
          </p:cNvSpPr>
          <p:nvPr>
            <p:ph type="sldNum" sz="quarter" idx="12"/>
          </p:nvPr>
        </p:nvSpPr>
        <p:spPr/>
        <p:txBody>
          <a:bodyPr/>
          <a:lstStyle/>
          <a:p>
            <a:fld id="{C2F054BD-D374-4388-A471-2D8985F8F8C9}" type="slidenum">
              <a:rPr lang="en-CA" smtClean="0"/>
              <a:t>‹#›</a:t>
            </a:fld>
            <a:endParaRPr lang="en-CA"/>
          </a:p>
        </p:txBody>
      </p:sp>
    </p:spTree>
    <p:extLst>
      <p:ext uri="{BB962C8B-B14F-4D97-AF65-F5344CB8AC3E}">
        <p14:creationId xmlns:p14="http://schemas.microsoft.com/office/powerpoint/2010/main" val="326774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B9CA-1B9E-4BEA-BD0B-BD67447E2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B3FCBAB-E91A-424D-BA4D-9E6D6E1680E2}"/>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DC6CF32-F9B8-4377-B61B-7775EF4AF63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3DEEB9-25C5-4D33-BE76-741B712B659C}"/>
              </a:ext>
            </a:extLst>
          </p:cNvPr>
          <p:cNvSpPr>
            <a:spLocks noGrp="1"/>
          </p:cNvSpPr>
          <p:nvPr>
            <p:ph type="dt" sz="half" idx="10"/>
          </p:nvPr>
        </p:nvSpPr>
        <p:spPr/>
        <p:txBody>
          <a:bodyPr/>
          <a:lstStyle/>
          <a:p>
            <a:fld id="{86A59F53-545E-46F6-B8F1-4DE243E3502D}" type="datetimeFigureOut">
              <a:rPr lang="en-CA" smtClean="0"/>
              <a:t>2020-04-16</a:t>
            </a:fld>
            <a:endParaRPr lang="en-CA"/>
          </a:p>
        </p:txBody>
      </p:sp>
      <p:sp>
        <p:nvSpPr>
          <p:cNvPr id="6" name="Footer Placeholder 5">
            <a:extLst>
              <a:ext uri="{FF2B5EF4-FFF2-40B4-BE49-F238E27FC236}">
                <a16:creationId xmlns:a16="http://schemas.microsoft.com/office/drawing/2014/main" id="{DE7FF335-F333-497F-98E8-076AC32818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54DDAD-52F9-4628-BDA1-0062AD83B4B4}"/>
              </a:ext>
            </a:extLst>
          </p:cNvPr>
          <p:cNvSpPr>
            <a:spLocks noGrp="1"/>
          </p:cNvSpPr>
          <p:nvPr>
            <p:ph type="sldNum" sz="quarter" idx="12"/>
          </p:nvPr>
        </p:nvSpPr>
        <p:spPr/>
        <p:txBody>
          <a:bodyPr/>
          <a:lstStyle/>
          <a:p>
            <a:fld id="{C2F054BD-D374-4388-A471-2D8985F8F8C9}" type="slidenum">
              <a:rPr lang="en-CA" smtClean="0"/>
              <a:t>‹#›</a:t>
            </a:fld>
            <a:endParaRPr lang="en-CA"/>
          </a:p>
        </p:txBody>
      </p:sp>
    </p:spTree>
    <p:extLst>
      <p:ext uri="{BB962C8B-B14F-4D97-AF65-F5344CB8AC3E}">
        <p14:creationId xmlns:p14="http://schemas.microsoft.com/office/powerpoint/2010/main" val="264572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59E4-4416-4C3D-8338-CC866E600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30D0BDA-4D94-4F56-9CD4-CC29D36739C3}"/>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a:p>
        </p:txBody>
      </p:sp>
      <p:sp>
        <p:nvSpPr>
          <p:cNvPr id="4" name="Text Placeholder 3">
            <a:extLst>
              <a:ext uri="{FF2B5EF4-FFF2-40B4-BE49-F238E27FC236}">
                <a16:creationId xmlns:a16="http://schemas.microsoft.com/office/drawing/2014/main" id="{0837CE21-6B32-40A9-856E-2D4ABEB64ED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A81AD-406A-472A-A564-FD974874D412}"/>
              </a:ext>
            </a:extLst>
          </p:cNvPr>
          <p:cNvSpPr>
            <a:spLocks noGrp="1"/>
          </p:cNvSpPr>
          <p:nvPr>
            <p:ph type="dt" sz="half" idx="10"/>
          </p:nvPr>
        </p:nvSpPr>
        <p:spPr/>
        <p:txBody>
          <a:bodyPr/>
          <a:lstStyle/>
          <a:p>
            <a:fld id="{86A59F53-545E-46F6-B8F1-4DE243E3502D}" type="datetimeFigureOut">
              <a:rPr lang="en-CA" smtClean="0"/>
              <a:t>2020-04-16</a:t>
            </a:fld>
            <a:endParaRPr lang="en-CA"/>
          </a:p>
        </p:txBody>
      </p:sp>
      <p:sp>
        <p:nvSpPr>
          <p:cNvPr id="6" name="Footer Placeholder 5">
            <a:extLst>
              <a:ext uri="{FF2B5EF4-FFF2-40B4-BE49-F238E27FC236}">
                <a16:creationId xmlns:a16="http://schemas.microsoft.com/office/drawing/2014/main" id="{24E0BF33-23A3-4BFE-A88F-0A343C23240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7AE7773-DEEB-4FA1-B6C7-72073FC098ED}"/>
              </a:ext>
            </a:extLst>
          </p:cNvPr>
          <p:cNvSpPr>
            <a:spLocks noGrp="1"/>
          </p:cNvSpPr>
          <p:nvPr>
            <p:ph type="sldNum" sz="quarter" idx="12"/>
          </p:nvPr>
        </p:nvSpPr>
        <p:spPr/>
        <p:txBody>
          <a:bodyPr/>
          <a:lstStyle/>
          <a:p>
            <a:fld id="{C2F054BD-D374-4388-A471-2D8985F8F8C9}" type="slidenum">
              <a:rPr lang="en-CA" smtClean="0"/>
              <a:t>‹#›</a:t>
            </a:fld>
            <a:endParaRPr lang="en-CA"/>
          </a:p>
        </p:txBody>
      </p:sp>
    </p:spTree>
    <p:extLst>
      <p:ext uri="{BB962C8B-B14F-4D97-AF65-F5344CB8AC3E}">
        <p14:creationId xmlns:p14="http://schemas.microsoft.com/office/powerpoint/2010/main" val="243135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F97D5-ADB9-467D-91EB-F6546E7D688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C5B8D33-3C55-44DE-8D8D-04D19CD27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1A79E1D-9C03-4A6C-8640-E620A0783E4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59F53-545E-46F6-B8F1-4DE243E3502D}" type="datetimeFigureOut">
              <a:rPr lang="en-CA" smtClean="0"/>
              <a:t>2020-04-16</a:t>
            </a:fld>
            <a:endParaRPr lang="en-CA"/>
          </a:p>
        </p:txBody>
      </p:sp>
      <p:sp>
        <p:nvSpPr>
          <p:cNvPr id="5" name="Footer Placeholder 4">
            <a:extLst>
              <a:ext uri="{FF2B5EF4-FFF2-40B4-BE49-F238E27FC236}">
                <a16:creationId xmlns:a16="http://schemas.microsoft.com/office/drawing/2014/main" id="{8270DB9E-CA00-4962-83F3-CB1179C248A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882CF26-3F8E-482E-9E67-29B3002FE19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054BD-D374-4388-A471-2D8985F8F8C9}" type="slidenum">
              <a:rPr lang="en-CA" smtClean="0"/>
              <a:t>‹#›</a:t>
            </a:fld>
            <a:endParaRPr lang="en-CA"/>
          </a:p>
        </p:txBody>
      </p:sp>
    </p:spTree>
    <p:extLst>
      <p:ext uri="{BB962C8B-B14F-4D97-AF65-F5344CB8AC3E}">
        <p14:creationId xmlns:p14="http://schemas.microsoft.com/office/powerpoint/2010/main" val="2047404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klain0.wixsite.com/knowyourneighbour" TargetMode="Externa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klain0.wixsite.com/knowyourneighbour" TargetMode="External"/><Relationship Id="rId1" Type="http://schemas.openxmlformats.org/officeDocument/2006/relationships/slideLayout" Target="../slideLayouts/slideLayout1.xml"/><Relationship Id="rId6" Type="http://schemas.openxmlformats.org/officeDocument/2006/relationships/hyperlink" Target="https://www.azquotes.com/author/5123-Benjamin_Franklin" TargetMode="External"/><Relationship Id="rId5" Type="http://schemas.openxmlformats.org/officeDocument/2006/relationships/hyperlink" Target="https://www.azquotes.com/quote/406303?ref=prevention" TargetMode="Externa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afac.ab.ca/"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3">
            <a:extLst>
              <a:ext uri="{FF2B5EF4-FFF2-40B4-BE49-F238E27FC236}">
                <a16:creationId xmlns:a16="http://schemas.microsoft.com/office/drawing/2014/main" id="{66B332A4-D438-4773-A77F-5ED49A448D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15">
            <a:extLst>
              <a:ext uri="{FF2B5EF4-FFF2-40B4-BE49-F238E27FC236}">
                <a16:creationId xmlns:a16="http://schemas.microsoft.com/office/drawing/2014/main" id="{DF9AD32D-FF05-44F4-BD4D-9CEE89B71E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62F4003-8D62-4739-8C74-137F2A0C8A0B}"/>
              </a:ext>
            </a:extLst>
          </p:cNvPr>
          <p:cNvSpPr>
            <a:spLocks noGrp="1"/>
          </p:cNvSpPr>
          <p:nvPr>
            <p:ph type="ctrTitle"/>
          </p:nvPr>
        </p:nvSpPr>
        <p:spPr>
          <a:xfrm>
            <a:off x="2336995" y="1068838"/>
            <a:ext cx="7518009" cy="4720323"/>
          </a:xfrm>
        </p:spPr>
        <p:txBody>
          <a:bodyPr vert="horz" lIns="91440" tIns="45720" rIns="91440" bIns="45720" rtlCol="0" anchor="ctr">
            <a:normAutofit fontScale="90000"/>
          </a:bodyPr>
          <a:lstStyle/>
          <a:p>
            <a:pPr defTabSz="914400"/>
            <a:r>
              <a:rPr lang="en-US" sz="3100" b="1" u="sng" dirty="0">
                <a:solidFill>
                  <a:schemeClr val="bg1">
                    <a:lumMod val="95000"/>
                    <a:lumOff val="5000"/>
                  </a:schemeClr>
                </a:solidFill>
                <a:latin typeface="Times New Roman" panose="02020603050405020304" pitchFamily="18" charset="0"/>
                <a:cs typeface="Times New Roman" panose="02020603050405020304" pitchFamily="18" charset="0"/>
              </a:rPr>
              <a:t>KNOW YOUR NEIGHBOUR</a:t>
            </a:r>
            <a:r>
              <a:rPr lang="en-US" sz="1400" b="1" u="sng" dirty="0">
                <a:solidFill>
                  <a:schemeClr val="bg1">
                    <a:lumMod val="95000"/>
                    <a:lumOff val="5000"/>
                  </a:schemeClr>
                </a:solidFill>
              </a:rPr>
              <a:t/>
            </a:r>
            <a:br>
              <a:rPr lang="en-US" sz="1400" b="1" u="sng" dirty="0">
                <a:solidFill>
                  <a:schemeClr val="bg1">
                    <a:lumMod val="95000"/>
                    <a:lumOff val="5000"/>
                  </a:schemeClr>
                </a:solidFill>
              </a:rPr>
            </a:br>
            <a:r>
              <a:rPr lang="en-US" sz="1400" b="1" u="sng" dirty="0">
                <a:solidFill>
                  <a:schemeClr val="bg1">
                    <a:lumMod val="95000"/>
                    <a:lumOff val="5000"/>
                  </a:schemeClr>
                </a:solidFill>
              </a:rPr>
              <a:t/>
            </a:r>
            <a:br>
              <a:rPr lang="en-US" sz="1400" b="1" u="sng" dirty="0">
                <a:solidFill>
                  <a:schemeClr val="bg1">
                    <a:lumMod val="95000"/>
                    <a:lumOff val="5000"/>
                  </a:schemeClr>
                </a:solidFill>
              </a:rPr>
            </a:br>
            <a:r>
              <a:rPr lang="en-US" sz="1800" b="1" u="sng" dirty="0">
                <a:solidFill>
                  <a:schemeClr val="bg1">
                    <a:lumMod val="95000"/>
                    <a:lumOff val="5000"/>
                  </a:schemeClr>
                </a:solidFill>
                <a:latin typeface="Times New Roman" panose="02020603050405020304" pitchFamily="18" charset="0"/>
                <a:cs typeface="Times New Roman" panose="02020603050405020304" pitchFamily="18" charset="0"/>
              </a:rPr>
              <a:t>Purpose:</a:t>
            </a:r>
            <a:r>
              <a:rPr lang="en-US" sz="1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This education model strives to provide streamlined information for people currently living or moving out to acreages ensuring both a level of biosecurity and knowledge about surrounding neighbours and the potential implications of disease transmission to provide safer environment for all involved.</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800" b="1" u="sng" dirty="0">
                <a:solidFill>
                  <a:schemeClr val="bg1">
                    <a:lumMod val="95000"/>
                    <a:lumOff val="5000"/>
                  </a:schemeClr>
                </a:solidFill>
                <a:latin typeface="Times New Roman" panose="02020603050405020304" pitchFamily="18" charset="0"/>
                <a:cs typeface="Times New Roman" panose="02020603050405020304" pitchFamily="18" charset="0"/>
              </a:rPr>
              <a:t>Focus:</a:t>
            </a:r>
            <a:r>
              <a:rPr lang="en-US" sz="1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This education model is a website that will break down into five key elements:</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“Know traceability”- Understanding PID and common questions around it.</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“Know the animals” - Listing all the potential livestock and animal husbandry associated with the animals in that area.</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“Know the disease transmission”- List common diseases, routes of transmission.</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“Know prevention”- List necessary vaccines, sanitation, decontamination.</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“Know your contacts”- Veterinarian, Nutritionist, Surrounding farms and other livestock facilities.</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800" b="1" u="sng" dirty="0">
                <a:solidFill>
                  <a:schemeClr val="bg1">
                    <a:lumMod val="95000"/>
                    <a:lumOff val="5000"/>
                  </a:schemeClr>
                </a:solidFill>
                <a:latin typeface="Times New Roman" panose="02020603050405020304" pitchFamily="18" charset="0"/>
                <a:cs typeface="Times New Roman" panose="02020603050405020304" pitchFamily="18" charset="0"/>
              </a:rPr>
              <a:t>Overall:</a:t>
            </a:r>
            <a:r>
              <a:rPr lang="en-US" sz="1800" b="1" dirty="0">
                <a:solidFill>
                  <a:schemeClr val="bg1">
                    <a:lumMod val="95000"/>
                    <a:lumOff val="5000"/>
                  </a:schemeClr>
                </a:solidFill>
                <a:latin typeface="Times New Roman" panose="02020603050405020304" pitchFamily="18" charset="0"/>
                <a:cs typeface="Times New Roman" panose="02020603050405020304" pitchFamily="18" charset="0"/>
              </a:rPr>
              <a:t> </a:t>
            </a: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This education model aims to provide a sense of community, health and a source of “checklist” items that ensure safety for livestock and farms everywhere. Within the 4 main points ideally, we will provide insightful checklists and links to the government of Canada websites and articles for further readings or more advanced information.</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 The goal is to create a steppingstone in trying to achieve a base layer of information and highlight one health to show how interconnected the community is with livestock and small farm operations. We believe this project will advocate for how safe and practical measures create a well conditioned community and provide well-being on all fronts. </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r>
              <a:rPr lang="en-US" sz="1300" dirty="0">
                <a:solidFill>
                  <a:schemeClr val="bg1">
                    <a:lumMod val="95000"/>
                    <a:lumOff val="5000"/>
                  </a:schemeClr>
                </a:solidFill>
                <a:latin typeface="Times New Roman" panose="02020603050405020304" pitchFamily="18" charset="0"/>
                <a:cs typeface="Times New Roman" panose="02020603050405020304" pitchFamily="18" charset="0"/>
              </a:rPr>
              <a:t> </a:t>
            </a:r>
            <a:br>
              <a:rPr lang="en-US" sz="1300" dirty="0">
                <a:solidFill>
                  <a:schemeClr val="bg1">
                    <a:lumMod val="95000"/>
                    <a:lumOff val="5000"/>
                  </a:schemeClr>
                </a:solidFill>
                <a:latin typeface="Times New Roman" panose="02020603050405020304" pitchFamily="18" charset="0"/>
                <a:cs typeface="Times New Roman" panose="02020603050405020304" pitchFamily="18" charset="0"/>
              </a:rPr>
            </a:br>
            <a:endParaRPr lang="en-US" sz="13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3619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A618-78A6-47F6-B865-E9315164FB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83D307E-DF68-43F8-97CE-0AAE950A712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0"/>
            <a:ext cx="7649491" cy="5728133"/>
            <a:chOff x="329184" y="1"/>
            <a:chExt cx="524256" cy="5728133"/>
          </a:xfrm>
        </p:grpSpPr>
        <p:cxnSp>
          <p:nvCxnSpPr>
            <p:cNvPr id="13" name="Straight Connector 12">
              <a:extLst>
                <a:ext uri="{FF2B5EF4-FFF2-40B4-BE49-F238E27FC236}">
                  <a16:creationId xmlns:a16="http://schemas.microsoft.com/office/drawing/2014/main" id="{5546E3D2-37BF-4528-9851-2B2F628234A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52A0C69-DC4E-4FC0-843C-BAA27B3A56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ED94938-268E-4C0A-A08A-B3980C78BA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F8FC83-28AC-4CDF-A274-8D27A4A88A33}"/>
              </a:ext>
            </a:extLst>
          </p:cNvPr>
          <p:cNvSpPr txBox="1"/>
          <p:nvPr/>
        </p:nvSpPr>
        <p:spPr>
          <a:xfrm>
            <a:off x="1060232" y="3941209"/>
            <a:ext cx="10071536" cy="929751"/>
          </a:xfrm>
        </p:spPr>
        <p:txBody>
          <a:bodyPr vert="horz" lIns="91440" tIns="45720" rIns="91440" bIns="45720" rtlCol="0" anchor="b">
            <a:normAutofit/>
          </a:bodyPr>
          <a:lstStyle/>
          <a:p>
            <a:pPr algn="ctr">
              <a:lnSpc>
                <a:spcPct val="90000"/>
              </a:lnSpc>
              <a:spcBef>
                <a:spcPct val="0"/>
              </a:spcBef>
              <a:spcAft>
                <a:spcPts val="600"/>
              </a:spcAft>
            </a:pPr>
            <a:r>
              <a:rPr lang="en-US" sz="5200" dirty="0">
                <a:latin typeface="+mj-lt"/>
                <a:ea typeface="+mj-ea"/>
                <a:cs typeface="+mj-cs"/>
              </a:rPr>
              <a:t>Website links for Disease Prevention</a:t>
            </a:r>
          </a:p>
        </p:txBody>
      </p:sp>
      <p:pic>
        <p:nvPicPr>
          <p:cNvPr id="3" name="Picture 2">
            <a:extLst>
              <a:ext uri="{FF2B5EF4-FFF2-40B4-BE49-F238E27FC236}">
                <a16:creationId xmlns:a16="http://schemas.microsoft.com/office/drawing/2014/main" id="{CF311BC5-F4BD-4221-98EC-E4D405DF91B0}"/>
              </a:ext>
            </a:extLst>
          </p:cNvPr>
          <p:cNvPicPr>
            <a:picLocks noChangeAspect="1"/>
          </p:cNvPicPr>
          <p:nvPr/>
        </p:nvPicPr>
        <p:blipFill>
          <a:blip r:embed="rId2"/>
          <a:stretch>
            <a:fillRect/>
          </a:stretch>
        </p:blipFill>
        <p:spPr>
          <a:xfrm>
            <a:off x="897721" y="1137888"/>
            <a:ext cx="5069591" cy="2065859"/>
          </a:xfrm>
          <a:prstGeom prst="rect">
            <a:avLst/>
          </a:prstGeom>
        </p:spPr>
      </p:pic>
      <p:pic>
        <p:nvPicPr>
          <p:cNvPr id="2" name="Picture 1">
            <a:extLst>
              <a:ext uri="{FF2B5EF4-FFF2-40B4-BE49-F238E27FC236}">
                <a16:creationId xmlns:a16="http://schemas.microsoft.com/office/drawing/2014/main" id="{DD3C6C18-273B-4BF5-9B03-8647787EF783}"/>
              </a:ext>
            </a:extLst>
          </p:cNvPr>
          <p:cNvPicPr>
            <a:picLocks noChangeAspect="1"/>
          </p:cNvPicPr>
          <p:nvPr/>
        </p:nvPicPr>
        <p:blipFill>
          <a:blip r:embed="rId3"/>
          <a:stretch>
            <a:fillRect/>
          </a:stretch>
        </p:blipFill>
        <p:spPr>
          <a:xfrm>
            <a:off x="6634280" y="671201"/>
            <a:ext cx="4254229" cy="2999232"/>
          </a:xfrm>
          <a:prstGeom prst="rect">
            <a:avLst/>
          </a:prstGeom>
        </p:spPr>
      </p:pic>
    </p:spTree>
    <p:extLst>
      <p:ext uri="{BB962C8B-B14F-4D97-AF65-F5344CB8AC3E}">
        <p14:creationId xmlns:p14="http://schemas.microsoft.com/office/powerpoint/2010/main" val="1820737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15C6C6-E45C-4179-9FC1-E8A4C1D474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9FE4C-C9E0-4C54-8010-EA9D29CD4D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0" name="Rectangle 9">
              <a:extLst>
                <a:ext uri="{FF2B5EF4-FFF2-40B4-BE49-F238E27FC236}">
                  <a16:creationId xmlns:a16="http://schemas.microsoft.com/office/drawing/2014/main" id="{56FAD6EF-0374-46BD-901E-E901DCA01F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847ABE-275E-4DCA-B164-A672D517FB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776B14B-F2F4-4825-8DA8-8C7A0F2B39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9" y="466345"/>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621C8FB-ADC5-49CB-99E8-B2C821D1881E}"/>
              </a:ext>
            </a:extLst>
          </p:cNvPr>
          <p:cNvPicPr>
            <a:picLocks noChangeAspect="1"/>
          </p:cNvPicPr>
          <p:nvPr/>
        </p:nvPicPr>
        <p:blipFill rotWithShape="1">
          <a:blip r:embed="rId2"/>
          <a:srcRect l="5335" r="10165"/>
          <a:stretch/>
        </p:blipFill>
        <p:spPr>
          <a:xfrm>
            <a:off x="1175661" y="635341"/>
            <a:ext cx="9593943" cy="5440003"/>
          </a:xfrm>
          <a:prstGeom prst="rect">
            <a:avLst/>
          </a:prstGeom>
        </p:spPr>
      </p:pic>
    </p:spTree>
    <p:extLst>
      <p:ext uri="{BB962C8B-B14F-4D97-AF65-F5344CB8AC3E}">
        <p14:creationId xmlns:p14="http://schemas.microsoft.com/office/powerpoint/2010/main" val="287055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45B1D5C-0827-4AF0-8186-11FC5A8B8B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8C6AB6-A234-4D14-8380-6AC323E100F1}"/>
              </a:ext>
            </a:extLst>
          </p:cNvPr>
          <p:cNvSpPr txBox="1"/>
          <p:nvPr/>
        </p:nvSpPr>
        <p:spPr>
          <a:xfrm>
            <a:off x="9036542" y="2023113"/>
            <a:ext cx="2700991" cy="2846071"/>
          </a:xfrm>
        </p:spPr>
        <p:txBody>
          <a:bodyPr vert="horz" lIns="91440" tIns="45720" rIns="91440" bIns="45720" rtlCol="0" anchor="ctr">
            <a:normAutofit/>
          </a:bodyPr>
          <a:lstStyle/>
          <a:p>
            <a:pPr>
              <a:lnSpc>
                <a:spcPct val="90000"/>
              </a:lnSpc>
              <a:spcBef>
                <a:spcPct val="0"/>
              </a:spcBef>
              <a:spcAft>
                <a:spcPts val="600"/>
              </a:spcAft>
            </a:pPr>
            <a:r>
              <a:rPr lang="en-US" sz="3700" dirty="0">
                <a:latin typeface="+mj-lt"/>
                <a:ea typeface="+mj-ea"/>
                <a:cs typeface="+mj-cs"/>
              </a:rPr>
              <a:t>Website link for Disease Transmission</a:t>
            </a:r>
          </a:p>
        </p:txBody>
      </p:sp>
      <p:sp>
        <p:nvSpPr>
          <p:cNvPr id="31" name="Rectangle 30">
            <a:extLst>
              <a:ext uri="{FF2B5EF4-FFF2-40B4-BE49-F238E27FC236}">
                <a16:creationId xmlns:a16="http://schemas.microsoft.com/office/drawing/2014/main" id="{99413ED5-9ED4-4772-BCE4-2BCAE6B12E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4" y="-827232"/>
            <a:ext cx="1715479"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4357C93-F0CB-4A1C-8F77-4E90637898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9"/>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B782E8A-724D-4045-A3C5-B5116201B0E2}"/>
              </a:ext>
            </a:extLst>
          </p:cNvPr>
          <p:cNvPicPr>
            <a:picLocks noChangeAspect="1"/>
          </p:cNvPicPr>
          <p:nvPr/>
        </p:nvPicPr>
        <p:blipFill rotWithShape="1">
          <a:blip r:embed="rId2"/>
          <a:srcRect l="12593" r="12593"/>
          <a:stretch/>
        </p:blipFill>
        <p:spPr>
          <a:xfrm>
            <a:off x="545239" y="858525"/>
            <a:ext cx="7608304" cy="5211907"/>
          </a:xfrm>
          <a:prstGeom prst="rect">
            <a:avLst/>
          </a:prstGeom>
        </p:spPr>
      </p:pic>
      <p:sp>
        <p:nvSpPr>
          <p:cNvPr id="35" name="Rectangle 34">
            <a:extLst>
              <a:ext uri="{FF2B5EF4-FFF2-40B4-BE49-F238E27FC236}">
                <a16:creationId xmlns:a16="http://schemas.microsoft.com/office/drawing/2014/main" id="{90F533E9-6690-41A8-A372-4C6C622D0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8"/>
            <a:ext cx="1719072" cy="1523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27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A8DA6-F853-4316-86A3-A62A412FE623}"/>
              </a:ext>
            </a:extLst>
          </p:cNvPr>
          <p:cNvPicPr>
            <a:picLocks noChangeAspect="1"/>
          </p:cNvPicPr>
          <p:nvPr/>
        </p:nvPicPr>
        <p:blipFill>
          <a:blip r:embed="rId2"/>
          <a:stretch>
            <a:fillRect/>
          </a:stretch>
        </p:blipFill>
        <p:spPr>
          <a:xfrm>
            <a:off x="1901371" y="508005"/>
            <a:ext cx="8084459" cy="5834743"/>
          </a:xfrm>
          <a:prstGeom prst="rect">
            <a:avLst/>
          </a:prstGeom>
        </p:spPr>
      </p:pic>
    </p:spTree>
    <p:extLst>
      <p:ext uri="{BB962C8B-B14F-4D97-AF65-F5344CB8AC3E}">
        <p14:creationId xmlns:p14="http://schemas.microsoft.com/office/powerpoint/2010/main" val="585748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823AC064-BC96-4F32-8AE1-B2FD387548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4" y="280375"/>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813131-9745-45B7-9A93-A17ADA3E1B33}"/>
              </a:ext>
            </a:extLst>
          </p:cNvPr>
          <p:cNvSpPr txBox="1"/>
          <p:nvPr/>
        </p:nvSpPr>
        <p:spPr>
          <a:xfrm>
            <a:off x="546354" y="433549"/>
            <a:ext cx="11139855" cy="930447"/>
          </a:xfrm>
        </p:spPr>
        <p:txBody>
          <a:bodyPr vert="horz" lIns="91440" tIns="45720" rIns="91440" bIns="45720" rtlCol="0" anchor="b">
            <a:normAutofit/>
          </a:bodyPr>
          <a:lstStyle/>
          <a:p>
            <a:pPr algn="ctr">
              <a:lnSpc>
                <a:spcPct val="90000"/>
              </a:lnSpc>
              <a:spcBef>
                <a:spcPct val="0"/>
              </a:spcBef>
              <a:spcAft>
                <a:spcPts val="600"/>
              </a:spcAft>
            </a:pPr>
            <a:r>
              <a:rPr lang="en-US" sz="5400">
                <a:solidFill>
                  <a:srgbClr val="FFFFFF"/>
                </a:solidFill>
                <a:latin typeface="+mj-lt"/>
                <a:ea typeface="+mj-ea"/>
                <a:cs typeface="+mj-cs"/>
              </a:rPr>
              <a:t>Website links for contacts to know</a:t>
            </a:r>
          </a:p>
        </p:txBody>
      </p:sp>
      <p:cxnSp>
        <p:nvCxnSpPr>
          <p:cNvPr id="19" name="Straight Connector 11">
            <a:extLst>
              <a:ext uri="{FF2B5EF4-FFF2-40B4-BE49-F238E27FC236}">
                <a16:creationId xmlns:a16="http://schemas.microsoft.com/office/drawing/2014/main" id="{7E7C77BC-7138-40B1-A15B-20F57A49462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9"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1C5150F-7BB6-4E56-83B8-F5236DDFED08}"/>
              </a:ext>
            </a:extLst>
          </p:cNvPr>
          <p:cNvPicPr>
            <a:picLocks noChangeAspect="1"/>
          </p:cNvPicPr>
          <p:nvPr/>
        </p:nvPicPr>
        <p:blipFill>
          <a:blip r:embed="rId2"/>
          <a:stretch>
            <a:fillRect/>
          </a:stretch>
        </p:blipFill>
        <p:spPr>
          <a:xfrm>
            <a:off x="331568" y="3068481"/>
            <a:ext cx="5455917" cy="2714319"/>
          </a:xfrm>
          <a:prstGeom prst="rect">
            <a:avLst/>
          </a:prstGeom>
        </p:spPr>
      </p:pic>
      <p:cxnSp>
        <p:nvCxnSpPr>
          <p:cNvPr id="20" name="Straight Connector 13">
            <a:extLst>
              <a:ext uri="{FF2B5EF4-FFF2-40B4-BE49-F238E27FC236}">
                <a16:creationId xmlns:a16="http://schemas.microsoft.com/office/drawing/2014/main" id="{DB146403-F3D6-484B-B2ED-97F9565D037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9"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A72ED8E-F107-4AF7-90A3-34D6A50CC81F}"/>
              </a:ext>
            </a:extLst>
          </p:cNvPr>
          <p:cNvPicPr>
            <a:picLocks noChangeAspect="1"/>
          </p:cNvPicPr>
          <p:nvPr/>
        </p:nvPicPr>
        <p:blipFill>
          <a:blip r:embed="rId3"/>
          <a:stretch>
            <a:fillRect/>
          </a:stretch>
        </p:blipFill>
        <p:spPr>
          <a:xfrm>
            <a:off x="6445074" y="3450391"/>
            <a:ext cx="5455917" cy="1950491"/>
          </a:xfrm>
          <a:prstGeom prst="rect">
            <a:avLst/>
          </a:prstGeom>
        </p:spPr>
      </p:pic>
    </p:spTree>
    <p:extLst>
      <p:ext uri="{BB962C8B-B14F-4D97-AF65-F5344CB8AC3E}">
        <p14:creationId xmlns:p14="http://schemas.microsoft.com/office/powerpoint/2010/main" val="48607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15C6C6-E45C-4179-9FC1-E8A4C1D474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9FE4C-C9E0-4C54-8010-EA9D29CD4D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10" name="Rectangle 9">
              <a:extLst>
                <a:ext uri="{FF2B5EF4-FFF2-40B4-BE49-F238E27FC236}">
                  <a16:creationId xmlns:a16="http://schemas.microsoft.com/office/drawing/2014/main" id="{56FAD6EF-0374-46BD-901E-E901DCA01F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847ABE-275E-4DCA-B164-A672D517FBC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3776B14B-F2F4-4825-8DA8-8C7A0F2B39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9" y="466345"/>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9AAF8D7-1668-4BE6-AF0C-11652B1E50FA}"/>
              </a:ext>
            </a:extLst>
          </p:cNvPr>
          <p:cNvPicPr>
            <a:picLocks noChangeAspect="1"/>
          </p:cNvPicPr>
          <p:nvPr/>
        </p:nvPicPr>
        <p:blipFill rotWithShape="1">
          <a:blip r:embed="rId2"/>
          <a:srcRect t="10204"/>
          <a:stretch/>
        </p:blipFill>
        <p:spPr>
          <a:xfrm>
            <a:off x="2089013" y="591579"/>
            <a:ext cx="8375787" cy="5017435"/>
          </a:xfrm>
          <a:prstGeom prst="rect">
            <a:avLst/>
          </a:prstGeom>
        </p:spPr>
      </p:pic>
      <p:sp>
        <p:nvSpPr>
          <p:cNvPr id="3" name="TextBox 2">
            <a:extLst>
              <a:ext uri="{FF2B5EF4-FFF2-40B4-BE49-F238E27FC236}">
                <a16:creationId xmlns:a16="http://schemas.microsoft.com/office/drawing/2014/main" id="{E0F210B5-5AB8-4FF8-99AC-46A80A152EB9}"/>
              </a:ext>
            </a:extLst>
          </p:cNvPr>
          <p:cNvSpPr txBox="1"/>
          <p:nvPr/>
        </p:nvSpPr>
        <p:spPr>
          <a:xfrm>
            <a:off x="3280229" y="5159025"/>
            <a:ext cx="5990883" cy="1200329"/>
          </a:xfrm>
          <a:prstGeom prst="rect">
            <a:avLst/>
          </a:prstGeom>
          <a:solidFill>
            <a:schemeClr val="bg1"/>
          </a:solidFill>
        </p:spPr>
        <p:txBody>
          <a:bodyPr wrap="square" rtlCol="0">
            <a:spAutoFit/>
          </a:bodyPr>
          <a:lstStyle/>
          <a:p>
            <a:pPr algn="ctr" fontAlgn="base"/>
            <a:r>
              <a:rPr lang="en-CA" b="1" dirty="0"/>
              <a:t>We hope the information and links provided offer insight for a healthy, happy community of neighbors who are aware of all the things to know. </a:t>
            </a:r>
          </a:p>
          <a:p>
            <a:pPr algn="ctr" fontAlgn="base"/>
            <a:r>
              <a:rPr lang="en-CA" dirty="0">
                <a:hlinkClick r:id="rId3"/>
              </a:rPr>
              <a:t>https://klain0.wixsite.com/knowyourneighbour</a:t>
            </a:r>
            <a:endParaRPr lang="en-CA" b="1" dirty="0"/>
          </a:p>
        </p:txBody>
      </p:sp>
      <p:pic>
        <p:nvPicPr>
          <p:cNvPr id="4" name="Picture 3">
            <a:extLst>
              <a:ext uri="{FF2B5EF4-FFF2-40B4-BE49-F238E27FC236}">
                <a16:creationId xmlns:a16="http://schemas.microsoft.com/office/drawing/2014/main" id="{2B274B7C-2EE8-4BE2-A7F0-440DB006CDF8}"/>
              </a:ext>
            </a:extLst>
          </p:cNvPr>
          <p:cNvPicPr>
            <a:picLocks noChangeAspect="1"/>
          </p:cNvPicPr>
          <p:nvPr/>
        </p:nvPicPr>
        <p:blipFill>
          <a:blip r:embed="rId4"/>
          <a:stretch>
            <a:fillRect/>
          </a:stretch>
        </p:blipFill>
        <p:spPr>
          <a:xfrm>
            <a:off x="4378030" y="512041"/>
            <a:ext cx="3514725" cy="1113560"/>
          </a:xfrm>
          <a:prstGeom prst="rect">
            <a:avLst/>
          </a:prstGeom>
        </p:spPr>
      </p:pic>
    </p:spTree>
    <p:extLst>
      <p:ext uri="{BB962C8B-B14F-4D97-AF65-F5344CB8AC3E}">
        <p14:creationId xmlns:p14="http://schemas.microsoft.com/office/powerpoint/2010/main" val="300267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B1D5C-0827-4AF0-8186-11FC5A8B8B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4C2C05-3B7E-4F30-BFCD-E2B0A7238A9B}"/>
              </a:ext>
            </a:extLst>
          </p:cNvPr>
          <p:cNvSpPr>
            <a:spLocks noGrp="1"/>
          </p:cNvSpPr>
          <p:nvPr>
            <p:ph type="ctrTitle"/>
          </p:nvPr>
        </p:nvSpPr>
        <p:spPr>
          <a:xfrm>
            <a:off x="8932499" y="541612"/>
            <a:ext cx="2776840" cy="3780609"/>
          </a:xfrm>
        </p:spPr>
        <p:txBody>
          <a:bodyPr anchor="ctr">
            <a:normAutofit/>
          </a:bodyPr>
          <a:lstStyle/>
          <a:p>
            <a:pPr algn="l"/>
            <a:r>
              <a:rPr lang="en-CA" sz="3700" dirty="0"/>
              <a:t>ANSC 101:</a:t>
            </a:r>
            <a:br>
              <a:rPr lang="en-CA" sz="3700" dirty="0"/>
            </a:br>
            <a:r>
              <a:rPr lang="en-CA" sz="3700" dirty="0"/>
              <a:t>AG FEST PRODCUTION</a:t>
            </a:r>
          </a:p>
        </p:txBody>
      </p:sp>
      <p:sp>
        <p:nvSpPr>
          <p:cNvPr id="3" name="Subtitle 2">
            <a:extLst>
              <a:ext uri="{FF2B5EF4-FFF2-40B4-BE49-F238E27FC236}">
                <a16:creationId xmlns:a16="http://schemas.microsoft.com/office/drawing/2014/main" id="{C1E01F27-A299-4C69-BB5F-241B6E188992}"/>
              </a:ext>
            </a:extLst>
          </p:cNvPr>
          <p:cNvSpPr>
            <a:spLocks noGrp="1"/>
          </p:cNvSpPr>
          <p:nvPr>
            <p:ph type="subTitle" idx="1"/>
          </p:nvPr>
        </p:nvSpPr>
        <p:spPr>
          <a:xfrm>
            <a:off x="8878229" y="3351005"/>
            <a:ext cx="3313768" cy="2236999"/>
          </a:xfrm>
        </p:spPr>
        <p:txBody>
          <a:bodyPr>
            <a:noAutofit/>
          </a:bodyPr>
          <a:lstStyle/>
          <a:p>
            <a:pPr algn="l"/>
            <a:r>
              <a:rPr lang="en-CA" u="sng" dirty="0"/>
              <a:t>Education Model: </a:t>
            </a:r>
            <a:endParaRPr lang="en-CA" sz="1400" u="sng" dirty="0"/>
          </a:p>
          <a:p>
            <a:pPr algn="l"/>
            <a:r>
              <a:rPr lang="en-CA" sz="1600" b="1" dirty="0"/>
              <a:t>Website: KNOW YOUR NEIGHBOUR</a:t>
            </a:r>
          </a:p>
          <a:p>
            <a:pPr algn="l"/>
            <a:r>
              <a:rPr lang="en-CA" sz="1600" dirty="0">
                <a:hlinkClick r:id="rId2"/>
              </a:rPr>
              <a:t>https://klain0.wixsite.com/knowyourneighbour</a:t>
            </a:r>
            <a:endParaRPr lang="en-CA" sz="1600" b="1" dirty="0"/>
          </a:p>
          <a:p>
            <a:pPr algn="l"/>
            <a:r>
              <a:rPr lang="en-CA" sz="2000" dirty="0"/>
              <a:t> Megan Klain  &amp;</a:t>
            </a:r>
          </a:p>
          <a:p>
            <a:pPr algn="l"/>
            <a:r>
              <a:rPr lang="en-CA" sz="2000" dirty="0"/>
              <a:t>Mienna Starosielski</a:t>
            </a:r>
          </a:p>
        </p:txBody>
      </p:sp>
      <p:sp>
        <p:nvSpPr>
          <p:cNvPr id="11" name="Rectangle 10">
            <a:extLst>
              <a:ext uri="{FF2B5EF4-FFF2-40B4-BE49-F238E27FC236}">
                <a16:creationId xmlns:a16="http://schemas.microsoft.com/office/drawing/2014/main" id="{99413ED5-9ED4-4772-BCE4-2BCAE6B12E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4" y="-827232"/>
            <a:ext cx="1715479"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9"/>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F533E9-6690-41A8-A372-4C6C622D02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8"/>
            <a:ext cx="1719072" cy="1523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1B65B6B-CB5D-4BA9-B986-0628AEC7BA7C}"/>
              </a:ext>
            </a:extLst>
          </p:cNvPr>
          <p:cNvPicPr>
            <a:picLocks noChangeAspect="1"/>
          </p:cNvPicPr>
          <p:nvPr/>
        </p:nvPicPr>
        <p:blipFill>
          <a:blip r:embed="rId3"/>
          <a:stretch>
            <a:fillRect/>
          </a:stretch>
        </p:blipFill>
        <p:spPr>
          <a:xfrm>
            <a:off x="294808" y="406403"/>
            <a:ext cx="8477251" cy="5455196"/>
          </a:xfrm>
          <a:prstGeom prst="rect">
            <a:avLst/>
          </a:prstGeom>
        </p:spPr>
      </p:pic>
      <p:pic>
        <p:nvPicPr>
          <p:cNvPr id="1026" name="Picture 2">
            <a:extLst>
              <a:ext uri="{FF2B5EF4-FFF2-40B4-BE49-F238E27FC236}">
                <a16:creationId xmlns:a16="http://schemas.microsoft.com/office/drawing/2014/main" id="{0DAEA7F1-4A94-428F-9FA2-1B18F03F0B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239" y="3424239"/>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75DE6D-51EA-45D4-92E6-F8BD48B3E439}"/>
              </a:ext>
            </a:extLst>
          </p:cNvPr>
          <p:cNvSpPr txBox="1"/>
          <p:nvPr/>
        </p:nvSpPr>
        <p:spPr>
          <a:xfrm>
            <a:off x="1492694" y="4645463"/>
            <a:ext cx="6081484" cy="1169551"/>
          </a:xfrm>
          <a:prstGeom prst="rect">
            <a:avLst/>
          </a:prstGeom>
          <a:solidFill>
            <a:schemeClr val="bg1"/>
          </a:solidFill>
        </p:spPr>
        <p:txBody>
          <a:bodyPr wrap="square" rtlCol="0">
            <a:spAutoFit/>
          </a:bodyPr>
          <a:lstStyle/>
          <a:p>
            <a:pPr algn="ctr" fontAlgn="base"/>
            <a:r>
              <a:rPr lang="en-CA" sz="1400" i="1" dirty="0">
                <a:latin typeface="Times New Roman" panose="02020603050405020304" pitchFamily="18" charset="0"/>
                <a:cs typeface="Times New Roman" panose="02020603050405020304" pitchFamily="18" charset="0"/>
              </a:rPr>
              <a:t>The goal: to provide a sense of community, and promote animal health by increasing knowledge about the spread and prevention of livestock diseases between production operations of any size.</a:t>
            </a:r>
            <a:endParaRPr lang="en-CA" sz="1400" b="1" dirty="0">
              <a:latin typeface="Times New Roman" panose="02020603050405020304" pitchFamily="18" charset="0"/>
              <a:cs typeface="Times New Roman" panose="02020603050405020304" pitchFamily="18" charset="0"/>
            </a:endParaRPr>
          </a:p>
          <a:p>
            <a:pPr algn="ctr" fontAlgn="base"/>
            <a:r>
              <a:rPr lang="en-CA" sz="1400" b="1" dirty="0">
                <a:latin typeface="Times New Roman" panose="02020603050405020304" pitchFamily="18" charset="0"/>
                <a:cs typeface="Times New Roman" panose="02020603050405020304" pitchFamily="18" charset="0"/>
                <a:hlinkClick r:id="rId5">
                  <a:extLst>
                    <a:ext uri="{A12FA001-AC4F-418D-AE19-62706E023703}">
                      <ahyp:hlinkClr xmlns="" xmlns:ahyp="http://schemas.microsoft.com/office/drawing/2018/hyperlinkcolor" val="tx"/>
                    </a:ext>
                  </a:extLst>
                </a:hlinkClick>
              </a:rPr>
              <a:t>"An ounce of prevention is worth a pound of cure."</a:t>
            </a:r>
            <a:endParaRPr lang="en-CA" sz="1400" dirty="0">
              <a:latin typeface="Times New Roman" panose="02020603050405020304" pitchFamily="18" charset="0"/>
              <a:cs typeface="Times New Roman" panose="02020603050405020304" pitchFamily="18" charset="0"/>
            </a:endParaRPr>
          </a:p>
          <a:p>
            <a:pPr algn="ctr" fontAlgn="base"/>
            <a:r>
              <a:rPr lang="en-CA" sz="1400" b="1" dirty="0">
                <a:latin typeface="Times New Roman" panose="02020603050405020304" pitchFamily="18" charset="0"/>
                <a:cs typeface="Times New Roman" panose="02020603050405020304" pitchFamily="18" charset="0"/>
                <a:hlinkClick r:id="rId6">
                  <a:extLst>
                    <a:ext uri="{A12FA001-AC4F-418D-AE19-62706E023703}">
                      <ahyp:hlinkClr xmlns="" xmlns:ahyp="http://schemas.microsoft.com/office/drawing/2018/hyperlinkcolor" val="tx"/>
                    </a:ext>
                  </a:extLst>
                </a:hlinkClick>
              </a:rPr>
              <a:t>Benjamin Franklin</a:t>
            </a:r>
            <a:endParaRPr lang="en-CA"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02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6D5872A3-CFF8-4F36-8446-6F1B04585A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7EC0934-1503-4296-A688-FC4E83E3F60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4814"/>
            <a:ext cx="7147352" cy="6333471"/>
            <a:chOff x="329184" y="-555662"/>
            <a:chExt cx="524256" cy="6333471"/>
          </a:xfrm>
        </p:grpSpPr>
        <p:cxnSp>
          <p:nvCxnSpPr>
            <p:cNvPr id="37" name="Straight Connector 36">
              <a:extLst>
                <a:ext uri="{FF2B5EF4-FFF2-40B4-BE49-F238E27FC236}">
                  <a16:creationId xmlns:a16="http://schemas.microsoft.com/office/drawing/2014/main" id="{0C528A17-D3E6-4463-8942-C4991C05B0C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99B74AA-0D92-4B16-A6FE-030C4476EF4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184" y="-555662"/>
              <a:ext cx="524256" cy="60877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39">
            <a:extLst>
              <a:ext uri="{FF2B5EF4-FFF2-40B4-BE49-F238E27FC236}">
                <a16:creationId xmlns:a16="http://schemas.microsoft.com/office/drawing/2014/main" id="{5E2C537D-FECA-4C7F-A65B-F82518B3A1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265181"/>
            <a:ext cx="10999072" cy="575157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22B7C7F-AA19-4412-909F-9E7C57C941B4}"/>
              </a:ext>
            </a:extLst>
          </p:cNvPr>
          <p:cNvPicPr>
            <a:picLocks noChangeAspect="1"/>
          </p:cNvPicPr>
          <p:nvPr/>
        </p:nvPicPr>
        <p:blipFill rotWithShape="1">
          <a:blip r:embed="rId2"/>
          <a:srcRect t="10702" b="16360"/>
          <a:stretch/>
        </p:blipFill>
        <p:spPr>
          <a:xfrm>
            <a:off x="1857829" y="469667"/>
            <a:ext cx="8548915" cy="5349540"/>
          </a:xfrm>
          <a:prstGeom prst="rect">
            <a:avLst/>
          </a:prstGeom>
        </p:spPr>
      </p:pic>
      <p:sp>
        <p:nvSpPr>
          <p:cNvPr id="3" name="TextBox 2">
            <a:extLst>
              <a:ext uri="{FF2B5EF4-FFF2-40B4-BE49-F238E27FC236}">
                <a16:creationId xmlns:a16="http://schemas.microsoft.com/office/drawing/2014/main" id="{79C3379E-A86B-4DD3-AC02-01C1D23A3ABF}"/>
              </a:ext>
            </a:extLst>
          </p:cNvPr>
          <p:cNvSpPr txBox="1"/>
          <p:nvPr/>
        </p:nvSpPr>
        <p:spPr>
          <a:xfrm>
            <a:off x="2694873" y="2733651"/>
            <a:ext cx="7569200" cy="3108543"/>
          </a:xfrm>
          <a:prstGeom prst="rect">
            <a:avLst/>
          </a:prstGeom>
          <a:solidFill>
            <a:schemeClr val="bg1"/>
          </a:solidFill>
        </p:spPr>
        <p:txBody>
          <a:bodyPr wrap="square" rtlCol="0">
            <a:spAutoFit/>
          </a:bodyPr>
          <a:lstStyle/>
          <a:p>
            <a:pPr algn="ctr" fontAlgn="base"/>
            <a:r>
              <a:rPr lang="en-CA" sz="1400" dirty="0">
                <a:latin typeface="Times New Roman" panose="02020603050405020304" pitchFamily="18" charset="0"/>
                <a:cs typeface="Times New Roman" panose="02020603050405020304" pitchFamily="18" charset="0"/>
              </a:rPr>
              <a:t>Biosecurity is a major player in disease prevention and overall health of the operators and animal residents for farms. In this age of agriculture, there is a growing demand for knowledge of where food is coming from, because of this, there is an increase in small-scale or back yard operations.</a:t>
            </a:r>
          </a:p>
          <a:p>
            <a:pPr algn="ctr" fontAlgn="base"/>
            <a:r>
              <a:rPr lang="en-CA" sz="1400" dirty="0">
                <a:latin typeface="Times New Roman" panose="02020603050405020304" pitchFamily="18" charset="0"/>
                <a:cs typeface="Times New Roman" panose="02020603050405020304" pitchFamily="18" charset="0"/>
              </a:rPr>
              <a:t>The goal of this project is to bring awareness to the interactions of neighbours in a 5-15km radius and offer practical daily implements that can prevent disease transmission. As someone’s neighbour, you unknowingly can bring harmful agents onto another’s farm via contaminated clothing and footwear, equipment and vehicles.</a:t>
            </a:r>
          </a:p>
          <a:p>
            <a:pPr algn="ctr" fontAlgn="base"/>
            <a:endParaRPr lang="en-CA" sz="1400" dirty="0">
              <a:latin typeface="Times New Roman" panose="02020603050405020304" pitchFamily="18" charset="0"/>
              <a:cs typeface="Times New Roman" panose="02020603050405020304" pitchFamily="18" charset="0"/>
            </a:endParaRPr>
          </a:p>
          <a:p>
            <a:pPr algn="ctr" fontAlgn="base"/>
            <a:r>
              <a:rPr lang="en-CA" sz="1400" dirty="0">
                <a:latin typeface="Times New Roman" panose="02020603050405020304" pitchFamily="18" charset="0"/>
                <a:cs typeface="Times New Roman" panose="02020603050405020304" pitchFamily="18" charset="0"/>
              </a:rPr>
              <a:t>You may ask yourself the following question, why does this matter?</a:t>
            </a:r>
          </a:p>
          <a:p>
            <a:pPr algn="ctr" fontAlgn="base"/>
            <a:r>
              <a:rPr lang="en-CA" sz="1400" dirty="0">
                <a:latin typeface="Times New Roman" panose="02020603050405020304" pitchFamily="18" charset="0"/>
                <a:cs typeface="Times New Roman" panose="02020603050405020304" pitchFamily="18" charset="0"/>
              </a:rPr>
              <a:t>Three key points.</a:t>
            </a:r>
          </a:p>
          <a:p>
            <a:pPr marL="342891" indent="-342891" algn="ctr" fontAlgn="base">
              <a:buFont typeface="+mj-lt"/>
              <a:buAutoNum type="arabicPeriod"/>
            </a:pPr>
            <a:r>
              <a:rPr lang="en-CA" sz="1400" dirty="0">
                <a:latin typeface="Times New Roman" panose="02020603050405020304" pitchFamily="18" charset="0"/>
                <a:cs typeface="Times New Roman" panose="02020603050405020304" pitchFamily="18" charset="0"/>
              </a:rPr>
              <a:t>As the growing concern of antimicrobial resistance increases, prevention of disease is exponentially important for operations of any size to offer preservation of antibiotics.</a:t>
            </a:r>
          </a:p>
          <a:p>
            <a:pPr marL="342891" indent="-342891" algn="ctr" fontAlgn="base">
              <a:buFont typeface="+mj-lt"/>
              <a:buAutoNum type="arabicPeriod"/>
            </a:pPr>
            <a:r>
              <a:rPr lang="en-CA" sz="1400" dirty="0">
                <a:latin typeface="Times New Roman" panose="02020603050405020304" pitchFamily="18" charset="0"/>
                <a:cs typeface="Times New Roman" panose="02020603050405020304" pitchFamily="18" charset="0"/>
              </a:rPr>
              <a:t>Promotion of human and animal health and safety.</a:t>
            </a:r>
          </a:p>
          <a:p>
            <a:pPr marL="342891" indent="-342891" algn="ctr" fontAlgn="base">
              <a:buFont typeface="+mj-lt"/>
              <a:buAutoNum type="arabicPeriod"/>
            </a:pPr>
            <a:r>
              <a:rPr lang="en-CA" sz="1400" dirty="0">
                <a:latin typeface="Times New Roman" panose="02020603050405020304" pitchFamily="18" charset="0"/>
                <a:cs typeface="Times New Roman" panose="02020603050405020304" pitchFamily="18" charset="0"/>
              </a:rPr>
              <a:t>Positive economical incentive.</a:t>
            </a:r>
          </a:p>
        </p:txBody>
      </p:sp>
    </p:spTree>
    <p:extLst>
      <p:ext uri="{BB962C8B-B14F-4D97-AF65-F5344CB8AC3E}">
        <p14:creationId xmlns:p14="http://schemas.microsoft.com/office/powerpoint/2010/main" val="267873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B4E646-A7DB-4D73-9E25-E84A85DEA552}"/>
              </a:ext>
            </a:extLst>
          </p:cNvPr>
          <p:cNvPicPr>
            <a:picLocks noChangeAspect="1"/>
          </p:cNvPicPr>
          <p:nvPr/>
        </p:nvPicPr>
        <p:blipFill>
          <a:blip r:embed="rId2"/>
          <a:stretch>
            <a:fillRect/>
          </a:stretch>
        </p:blipFill>
        <p:spPr>
          <a:xfrm>
            <a:off x="667661" y="754747"/>
            <a:ext cx="10856687" cy="4513943"/>
          </a:xfrm>
          <a:prstGeom prst="rect">
            <a:avLst/>
          </a:prstGeom>
        </p:spPr>
      </p:pic>
      <p:sp>
        <p:nvSpPr>
          <p:cNvPr id="3" name="TextBox 2">
            <a:extLst>
              <a:ext uri="{FF2B5EF4-FFF2-40B4-BE49-F238E27FC236}">
                <a16:creationId xmlns:a16="http://schemas.microsoft.com/office/drawing/2014/main" id="{B23E30D9-CCA1-4CA3-B939-A206E09B79B8}"/>
              </a:ext>
            </a:extLst>
          </p:cNvPr>
          <p:cNvSpPr txBox="1"/>
          <p:nvPr/>
        </p:nvSpPr>
        <p:spPr>
          <a:xfrm>
            <a:off x="1190171" y="2496460"/>
            <a:ext cx="3004459" cy="1477328"/>
          </a:xfrm>
          <a:prstGeom prst="rect">
            <a:avLst/>
          </a:prstGeom>
          <a:solidFill>
            <a:schemeClr val="bg1"/>
          </a:solidFill>
        </p:spPr>
        <p:txBody>
          <a:bodyPr wrap="square" rtlCol="0">
            <a:spAutoFit/>
          </a:bodyPr>
          <a:lstStyle/>
          <a:p>
            <a:pPr algn="ctr" fontAlgn="base">
              <a:buFont typeface="+mj-lt"/>
              <a:buAutoNum type="arabicPeriod"/>
            </a:pPr>
            <a:r>
              <a:rPr lang="en-CA" dirty="0">
                <a:solidFill>
                  <a:srgbClr val="000000"/>
                </a:solidFill>
                <a:latin typeface="avenir-lt-w01_35-light1475496"/>
              </a:rPr>
              <a:t>Know Traceability  </a:t>
            </a:r>
          </a:p>
          <a:p>
            <a:pPr algn="ctr" fontAlgn="base">
              <a:buFont typeface="+mj-lt"/>
              <a:buAutoNum type="arabicPeriod"/>
            </a:pPr>
            <a:r>
              <a:rPr lang="en-CA" dirty="0">
                <a:solidFill>
                  <a:srgbClr val="000000"/>
                </a:solidFill>
                <a:latin typeface="avenir-lt-w01_35-light1475496"/>
              </a:rPr>
              <a:t>Know the Animals</a:t>
            </a:r>
          </a:p>
          <a:p>
            <a:pPr algn="ctr" fontAlgn="base">
              <a:buFont typeface="+mj-lt"/>
              <a:buAutoNum type="arabicPeriod"/>
            </a:pPr>
            <a:r>
              <a:rPr lang="en-CA" dirty="0">
                <a:solidFill>
                  <a:srgbClr val="000000"/>
                </a:solidFill>
                <a:latin typeface="avenir-lt-w01_35-light1475496"/>
              </a:rPr>
              <a:t>Know Prevention</a:t>
            </a:r>
          </a:p>
          <a:p>
            <a:pPr algn="ctr" fontAlgn="base">
              <a:buFont typeface="+mj-lt"/>
              <a:buAutoNum type="arabicPeriod"/>
            </a:pPr>
            <a:r>
              <a:rPr lang="en-CA" dirty="0">
                <a:solidFill>
                  <a:srgbClr val="000000"/>
                </a:solidFill>
                <a:latin typeface="avenir-lt-w01_35-light1475496"/>
              </a:rPr>
              <a:t>Know Disease Transmission</a:t>
            </a:r>
          </a:p>
          <a:p>
            <a:pPr algn="ctr" fontAlgn="base">
              <a:buFont typeface="+mj-lt"/>
              <a:buAutoNum type="arabicPeriod"/>
            </a:pPr>
            <a:r>
              <a:rPr lang="en-CA" dirty="0">
                <a:solidFill>
                  <a:srgbClr val="000000"/>
                </a:solidFill>
                <a:latin typeface="avenir-lt-w01_35-light1475496"/>
              </a:rPr>
              <a:t>Know your contacts</a:t>
            </a:r>
          </a:p>
        </p:txBody>
      </p:sp>
    </p:spTree>
    <p:extLst>
      <p:ext uri="{BB962C8B-B14F-4D97-AF65-F5344CB8AC3E}">
        <p14:creationId xmlns:p14="http://schemas.microsoft.com/office/powerpoint/2010/main" val="277864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CB34B-F23E-409E-BCF2-F7597AFEC7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09CB55-601F-455B-92EA-46DED0B42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6110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C5BA15F-EF2E-4737-B739-20BF809C2D9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8" y="2606041"/>
            <a:ext cx="242107" cy="1340860"/>
            <a:chOff x="56167" y="2761488"/>
            <a:chExt cx="242107" cy="1340860"/>
          </a:xfrm>
        </p:grpSpPr>
        <p:sp>
          <p:nvSpPr>
            <p:cNvPr id="17" name="Rectangle 2">
              <a:extLst>
                <a:ext uri="{FF2B5EF4-FFF2-40B4-BE49-F238E27FC236}">
                  <a16:creationId xmlns:a16="http://schemas.microsoft.com/office/drawing/2014/main" id="{21239BB3-F319-4FAF-BE91-7A24F34F76B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9">
              <a:extLst>
                <a:ext uri="{FF2B5EF4-FFF2-40B4-BE49-F238E27FC236}">
                  <a16:creationId xmlns:a16="http://schemas.microsoft.com/office/drawing/2014/main" id="{C329D5B2-9B8F-486A-A083-772C6977F9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9CD9761A-2286-42C5-B60B-ADA81F9CBC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9">
              <a:extLst>
                <a:ext uri="{FF2B5EF4-FFF2-40B4-BE49-F238E27FC236}">
                  <a16:creationId xmlns:a16="http://schemas.microsoft.com/office/drawing/2014/main" id="{1DBF2BCA-F23E-4E20-9013-50F7B1A2F11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
              <a:extLst>
                <a:ext uri="{FF2B5EF4-FFF2-40B4-BE49-F238E27FC236}">
                  <a16:creationId xmlns:a16="http://schemas.microsoft.com/office/drawing/2014/main" id="{3836DB34-8303-420B-9445-6BCACF545CA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FBE0EBB4-E98C-45D6-B475-FDAC236CDA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a:extLst>
                <a:ext uri="{FF2B5EF4-FFF2-40B4-BE49-F238E27FC236}">
                  <a16:creationId xmlns:a16="http://schemas.microsoft.com/office/drawing/2014/main" id="{4AC1E18F-BED0-42C2-A2E2-DCA33DBD077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59">
              <a:extLst>
                <a:ext uri="{FF2B5EF4-FFF2-40B4-BE49-F238E27FC236}">
                  <a16:creationId xmlns:a16="http://schemas.microsoft.com/office/drawing/2014/main" id="{1C8657BB-701F-4347-8B3D-9AAE99835D1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A47BE690-901C-4E6A-96A2-6AEF57DEC7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A5F9E741-E244-4AFC-BBB1-47FE0ABF2B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a:extLst>
                <a:ext uri="{FF2B5EF4-FFF2-40B4-BE49-F238E27FC236}">
                  <a16:creationId xmlns:a16="http://schemas.microsoft.com/office/drawing/2014/main" id="{F64FE49B-3CA0-4633-BE1C-5717BF8C9E5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A72945EE-335E-40C6-AC98-329BFE8747F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E5379202-4AF0-4C1D-B7CF-59775BBE00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3B4F0429-B1BF-4C23-BC07-6384B38C91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6E9CA76D-C753-4262-9C5D-2F27DFF6F68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A80DFA43-6ECB-4979-B41D-842AE3D3A7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BB792A8B-6948-437E-AA97-534CEEB51B7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CD5217E2-11E7-4487-B5B5-F43DCB4439C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0B5D04ED-1D58-46AE-A645-3194A7C0C0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9FBE654F-3130-470C-BE21-10761BDC0DB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40CE8975-0CC3-4D03-9596-1DEE1FC63484}"/>
              </a:ext>
            </a:extLst>
          </p:cNvPr>
          <p:cNvPicPr>
            <a:picLocks noChangeAspect="1"/>
          </p:cNvPicPr>
          <p:nvPr/>
        </p:nvPicPr>
        <p:blipFill rotWithShape="1">
          <a:blip r:embed="rId2"/>
          <a:srcRect t="6437" r="1" b="1"/>
          <a:stretch/>
        </p:blipFill>
        <p:spPr>
          <a:xfrm>
            <a:off x="798290" y="367422"/>
            <a:ext cx="10376543" cy="6323668"/>
          </a:xfrm>
          <a:prstGeom prst="rect">
            <a:avLst/>
          </a:prstGeom>
        </p:spPr>
      </p:pic>
      <p:sp>
        <p:nvSpPr>
          <p:cNvPr id="38" name="Rectangle 37">
            <a:extLst>
              <a:ext uri="{FF2B5EF4-FFF2-40B4-BE49-F238E27FC236}">
                <a16:creationId xmlns:a16="http://schemas.microsoft.com/office/drawing/2014/main" id="{978D011F-6E1D-4D08-9C1C-FCA4F90219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A8CA9C5-BC5B-47A8-AD3E-2A5CC3070F90}"/>
              </a:ext>
            </a:extLst>
          </p:cNvPr>
          <p:cNvSpPr txBox="1"/>
          <p:nvPr/>
        </p:nvSpPr>
        <p:spPr>
          <a:xfrm>
            <a:off x="2394857" y="2779074"/>
            <a:ext cx="8650515" cy="2862322"/>
          </a:xfrm>
          <a:prstGeom prst="rect">
            <a:avLst/>
          </a:prstGeom>
          <a:solidFill>
            <a:schemeClr val="bg1"/>
          </a:solidFill>
        </p:spPr>
        <p:txBody>
          <a:bodyPr wrap="square" rtlCol="0">
            <a:spAutoFit/>
          </a:bodyPr>
          <a:lstStyle/>
          <a:p>
            <a:r>
              <a:rPr lang="en-CA" dirty="0"/>
              <a:t>Before purchasing livestock and/or poultry ensure you have planned ahead. Premises Identification (PID), as one of the pillars of traceability, ensures that livestock and poultry have identifiable links to land locations and premises. Information within the PID system can be accessed for the protection of the livestock and poultry industries. The PID system has a variety of uses which include planning for, controlling, and preventing the transmission of animal disease. The identification program is also used to notify animal owners of impending emergencies that could affect their animals. By completing a PID application and keeping your information up-to-date, you will not only take an important step in protecting your own animals, but those of other Alberta and Canadian producers as well.</a:t>
            </a:r>
          </a:p>
        </p:txBody>
      </p:sp>
    </p:spTree>
    <p:extLst>
      <p:ext uri="{BB962C8B-B14F-4D97-AF65-F5344CB8AC3E}">
        <p14:creationId xmlns:p14="http://schemas.microsoft.com/office/powerpoint/2010/main" val="224297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A618-78A6-47F6-B865-E9315164FB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83D307E-DF68-43F8-97CE-0AAE950A712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0"/>
            <a:ext cx="7649491" cy="5728133"/>
            <a:chOff x="329184" y="1"/>
            <a:chExt cx="524256" cy="5728133"/>
          </a:xfrm>
        </p:grpSpPr>
        <p:cxnSp>
          <p:nvCxnSpPr>
            <p:cNvPr id="13" name="Straight Connector 12">
              <a:extLst>
                <a:ext uri="{FF2B5EF4-FFF2-40B4-BE49-F238E27FC236}">
                  <a16:creationId xmlns:a16="http://schemas.microsoft.com/office/drawing/2014/main" id="{5546E3D2-37BF-4528-9851-2B2F628234A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52A0C69-DC4E-4FC0-843C-BAA27B3A56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ED94938-268E-4C0A-A08A-B3980C78BA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F4CBAD-03BC-4397-B774-6CE946305B0A}"/>
              </a:ext>
            </a:extLst>
          </p:cNvPr>
          <p:cNvSpPr txBox="1"/>
          <p:nvPr/>
        </p:nvSpPr>
        <p:spPr>
          <a:xfrm>
            <a:off x="1060232" y="4397833"/>
            <a:ext cx="10071536" cy="473127"/>
          </a:xfrm>
        </p:spPr>
        <p:txBody>
          <a:bodyPr vert="horz" lIns="91440" tIns="45720" rIns="91440" bIns="45720" rtlCol="0" anchor="b">
            <a:normAutofit fontScale="62500" lnSpcReduction="20000"/>
          </a:bodyPr>
          <a:lstStyle/>
          <a:p>
            <a:pPr algn="ctr">
              <a:lnSpc>
                <a:spcPct val="90000"/>
              </a:lnSpc>
              <a:spcBef>
                <a:spcPct val="0"/>
              </a:spcBef>
              <a:spcAft>
                <a:spcPts val="600"/>
              </a:spcAft>
            </a:pPr>
            <a:r>
              <a:rPr lang="en-US" sz="5200" dirty="0">
                <a:latin typeface="+mj-lt"/>
                <a:ea typeface="+mj-ea"/>
                <a:cs typeface="+mj-cs"/>
              </a:rPr>
              <a:t>Website links for Traceability </a:t>
            </a:r>
          </a:p>
        </p:txBody>
      </p:sp>
      <p:pic>
        <p:nvPicPr>
          <p:cNvPr id="2" name="Picture 1">
            <a:extLst>
              <a:ext uri="{FF2B5EF4-FFF2-40B4-BE49-F238E27FC236}">
                <a16:creationId xmlns:a16="http://schemas.microsoft.com/office/drawing/2014/main" id="{27C8BBFC-1495-4EFC-8BD2-6890A52EEEF0}"/>
              </a:ext>
            </a:extLst>
          </p:cNvPr>
          <p:cNvPicPr>
            <a:picLocks noChangeAspect="1"/>
          </p:cNvPicPr>
          <p:nvPr/>
        </p:nvPicPr>
        <p:blipFill>
          <a:blip r:embed="rId2"/>
          <a:stretch>
            <a:fillRect/>
          </a:stretch>
        </p:blipFill>
        <p:spPr>
          <a:xfrm>
            <a:off x="1160367" y="671201"/>
            <a:ext cx="4544291" cy="2999232"/>
          </a:xfrm>
          <a:prstGeom prst="rect">
            <a:avLst/>
          </a:prstGeom>
        </p:spPr>
      </p:pic>
      <p:pic>
        <p:nvPicPr>
          <p:cNvPr id="3" name="Picture 2">
            <a:extLst>
              <a:ext uri="{FF2B5EF4-FFF2-40B4-BE49-F238E27FC236}">
                <a16:creationId xmlns:a16="http://schemas.microsoft.com/office/drawing/2014/main" id="{7E696AF5-3040-4C81-8ED4-0B3E5BC59ACD}"/>
              </a:ext>
            </a:extLst>
          </p:cNvPr>
          <p:cNvPicPr>
            <a:picLocks noChangeAspect="1"/>
          </p:cNvPicPr>
          <p:nvPr/>
        </p:nvPicPr>
        <p:blipFill>
          <a:blip r:embed="rId3"/>
          <a:stretch>
            <a:fillRect/>
          </a:stretch>
        </p:blipFill>
        <p:spPr>
          <a:xfrm>
            <a:off x="6595884" y="671201"/>
            <a:ext cx="4331021" cy="2999232"/>
          </a:xfrm>
          <a:prstGeom prst="rect">
            <a:avLst/>
          </a:prstGeom>
        </p:spPr>
      </p:pic>
    </p:spTree>
    <p:extLst>
      <p:ext uri="{BB962C8B-B14F-4D97-AF65-F5344CB8AC3E}">
        <p14:creationId xmlns:p14="http://schemas.microsoft.com/office/powerpoint/2010/main" val="423811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10">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7"/>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3"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4"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5"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DC53001-259B-49C6-BA30-06F48BBE5012}"/>
              </a:ext>
            </a:extLst>
          </p:cNvPr>
          <p:cNvPicPr>
            <a:picLocks noChangeAspect="1"/>
          </p:cNvPicPr>
          <p:nvPr/>
        </p:nvPicPr>
        <p:blipFill>
          <a:blip r:embed="rId2"/>
          <a:stretch>
            <a:fillRect/>
          </a:stretch>
        </p:blipFill>
        <p:spPr>
          <a:xfrm>
            <a:off x="2547551" y="643472"/>
            <a:ext cx="7096899"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2" y="6453145"/>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5B7771F-9891-4A17-8943-E3DB24D11EE1}"/>
              </a:ext>
            </a:extLst>
          </p:cNvPr>
          <p:cNvSpPr txBox="1"/>
          <p:nvPr/>
        </p:nvSpPr>
        <p:spPr>
          <a:xfrm>
            <a:off x="4339776" y="3025212"/>
            <a:ext cx="3963097" cy="2446824"/>
          </a:xfrm>
          <a:prstGeom prst="rect">
            <a:avLst/>
          </a:prstGeom>
          <a:solidFill>
            <a:schemeClr val="bg1"/>
          </a:solidFill>
        </p:spPr>
        <p:txBody>
          <a:bodyPr wrap="square" rtlCol="0">
            <a:spAutoFit/>
          </a:bodyPr>
          <a:lstStyle/>
          <a:p>
            <a:pPr algn="ctr" fontAlgn="base"/>
            <a:r>
              <a:rPr lang="en-CA" sz="900" b="1" dirty="0">
                <a:solidFill>
                  <a:srgbClr val="000000"/>
                </a:solidFill>
                <a:latin typeface="barlow-extralight"/>
              </a:rPr>
              <a:t>COMMON PRODUCTION ANIMALS</a:t>
            </a:r>
            <a:endParaRPr lang="en-CA" sz="900" dirty="0">
              <a:solidFill>
                <a:srgbClr val="000000"/>
              </a:solidFill>
              <a:latin typeface="barlow-extralight"/>
            </a:endParaRPr>
          </a:p>
          <a:p>
            <a:pPr algn="ctr" fontAlgn="base"/>
            <a:r>
              <a:rPr lang="en-CA" sz="900" dirty="0">
                <a:solidFill>
                  <a:srgbClr val="000000"/>
                </a:solidFill>
                <a:latin typeface="avenir-lt-w01_35-light1475496"/>
              </a:rPr>
              <a:t>Poultry (domestic fowls)</a:t>
            </a:r>
          </a:p>
          <a:p>
            <a:pPr algn="ctr" fontAlgn="base"/>
            <a:r>
              <a:rPr lang="en-CA" sz="900" dirty="0">
                <a:solidFill>
                  <a:srgbClr val="000000"/>
                </a:solidFill>
                <a:latin typeface="avenir-lt-w01_35-light1475496"/>
              </a:rPr>
              <a:t>Swine (pigs)</a:t>
            </a:r>
          </a:p>
          <a:p>
            <a:pPr algn="ctr" fontAlgn="base"/>
            <a:r>
              <a:rPr lang="en-CA" sz="900" dirty="0">
                <a:solidFill>
                  <a:srgbClr val="000000"/>
                </a:solidFill>
                <a:latin typeface="avenir-lt-w01_35-light1475496"/>
              </a:rPr>
              <a:t>Bovine (cattle)</a:t>
            </a:r>
          </a:p>
          <a:p>
            <a:pPr algn="ctr" fontAlgn="base"/>
            <a:r>
              <a:rPr lang="en-CA" sz="900" dirty="0">
                <a:solidFill>
                  <a:srgbClr val="000000"/>
                </a:solidFill>
                <a:latin typeface="avenir-lt-w01_35-light1475496"/>
              </a:rPr>
              <a:t>Equine (horses)</a:t>
            </a:r>
          </a:p>
          <a:p>
            <a:pPr algn="ctr" fontAlgn="base"/>
            <a:r>
              <a:rPr lang="en-CA" sz="900" dirty="0">
                <a:solidFill>
                  <a:srgbClr val="000000"/>
                </a:solidFill>
                <a:latin typeface="avenir-lt-w01_35-light1475496"/>
              </a:rPr>
              <a:t/>
            </a:r>
            <a:br>
              <a:rPr lang="en-CA" sz="900" dirty="0">
                <a:solidFill>
                  <a:srgbClr val="000000"/>
                </a:solidFill>
                <a:latin typeface="avenir-lt-w01_35-light1475496"/>
              </a:rPr>
            </a:br>
            <a:endParaRPr lang="en-CA" sz="900" dirty="0">
              <a:solidFill>
                <a:srgbClr val="000000"/>
              </a:solidFill>
              <a:latin typeface="avenir-lt-w01_35-light1475496"/>
            </a:endParaRPr>
          </a:p>
          <a:p>
            <a:pPr algn="ctr" fontAlgn="base"/>
            <a:r>
              <a:rPr lang="en-CA" sz="900" dirty="0">
                <a:solidFill>
                  <a:srgbClr val="000000"/>
                </a:solidFill>
                <a:latin typeface="avenir-lt-w01_35-light1475496"/>
              </a:rPr>
              <a:t>Other animals to consider:</a:t>
            </a:r>
          </a:p>
          <a:p>
            <a:pPr algn="ctr" fontAlgn="base"/>
            <a:r>
              <a:rPr lang="en-CA" sz="900" dirty="0">
                <a:solidFill>
                  <a:srgbClr val="000000"/>
                </a:solidFill>
                <a:latin typeface="avenir-lt-w01_35-light1475496"/>
              </a:rPr>
              <a:t>Sheep</a:t>
            </a:r>
          </a:p>
          <a:p>
            <a:pPr algn="ctr" fontAlgn="base"/>
            <a:r>
              <a:rPr lang="en-CA" sz="900" dirty="0">
                <a:solidFill>
                  <a:srgbClr val="000000"/>
                </a:solidFill>
                <a:latin typeface="avenir-lt-w01_35-light1475496"/>
              </a:rPr>
              <a:t>Goats</a:t>
            </a:r>
          </a:p>
          <a:p>
            <a:pPr algn="ctr" fontAlgn="base"/>
            <a:r>
              <a:rPr lang="en-CA" sz="900" dirty="0">
                <a:solidFill>
                  <a:srgbClr val="000000"/>
                </a:solidFill>
                <a:latin typeface="avenir-lt-w01_35-light1475496"/>
              </a:rPr>
              <a:t>Canine (dogs)</a:t>
            </a:r>
          </a:p>
          <a:p>
            <a:pPr algn="ctr" fontAlgn="base"/>
            <a:r>
              <a:rPr lang="en-CA" sz="900" dirty="0">
                <a:solidFill>
                  <a:srgbClr val="000000"/>
                </a:solidFill>
                <a:latin typeface="avenir-lt-w01_35-light1475496"/>
              </a:rPr>
              <a:t>Feline (cats)</a:t>
            </a:r>
          </a:p>
          <a:p>
            <a:pPr algn="ctr" fontAlgn="base"/>
            <a:r>
              <a:rPr lang="en-CA" sz="900" dirty="0">
                <a:solidFill>
                  <a:srgbClr val="000000"/>
                </a:solidFill>
                <a:latin typeface="avenir-lt-w01_35-light1475496"/>
              </a:rPr>
              <a:t>Bees</a:t>
            </a:r>
          </a:p>
          <a:p>
            <a:r>
              <a:rPr lang="en-CA" dirty="0">
                <a:solidFill>
                  <a:srgbClr val="000000"/>
                </a:solidFill>
                <a:latin typeface="Arial" panose="020B0604020202020204" pitchFamily="34" charset="0"/>
                <a:hlinkClick r:id="rId3">
                  <a:extLst>
                    <a:ext uri="{A12FA001-AC4F-418D-AE19-62706E023703}">
                      <ahyp:hlinkClr xmlns="" xmlns:ahyp="http://schemas.microsoft.com/office/drawing/2018/hyperlinkcolor" val="tx"/>
                    </a:ext>
                  </a:extLst>
                </a:hlinkClick>
              </a:rPr>
              <a:t/>
            </a:r>
            <a:br>
              <a:rPr lang="en-CA" dirty="0">
                <a:solidFill>
                  <a:srgbClr val="000000"/>
                </a:solidFill>
                <a:latin typeface="Arial" panose="020B0604020202020204" pitchFamily="34" charset="0"/>
                <a:hlinkClick r:id="rId3">
                  <a:extLst>
                    <a:ext uri="{A12FA001-AC4F-418D-AE19-62706E023703}">
                      <ahyp:hlinkClr xmlns="" xmlns:ahyp="http://schemas.microsoft.com/office/drawing/2018/hyperlinkcolor" val="tx"/>
                    </a:ext>
                  </a:extLst>
                </a:hlinkClick>
              </a:rPr>
            </a:br>
            <a:endParaRPr lang="en-CA" dirty="0"/>
          </a:p>
        </p:txBody>
      </p:sp>
    </p:spTree>
    <p:extLst>
      <p:ext uri="{BB962C8B-B14F-4D97-AF65-F5344CB8AC3E}">
        <p14:creationId xmlns:p14="http://schemas.microsoft.com/office/powerpoint/2010/main" val="97520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17">
            <a:extLst>
              <a:ext uri="{FF2B5EF4-FFF2-40B4-BE49-F238E27FC236}">
                <a16:creationId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4"/>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76C59A4-8397-40F5-9AEF-80C60B0E97A9}"/>
              </a:ext>
            </a:extLst>
          </p:cNvPr>
          <p:cNvSpPr txBox="1"/>
          <p:nvPr/>
        </p:nvSpPr>
        <p:spPr>
          <a:xfrm>
            <a:off x="556532" y="643470"/>
            <a:ext cx="11210925" cy="744836"/>
          </a:xfrm>
        </p:spPr>
        <p:txBody>
          <a:bodyPr vert="horz" lIns="91440" tIns="45720" rIns="91440" bIns="45720" rtlCol="0" anchor="ctr">
            <a:normAutofit/>
          </a:bodyPr>
          <a:lstStyle/>
          <a:p>
            <a:pPr algn="ctr">
              <a:lnSpc>
                <a:spcPct val="90000"/>
              </a:lnSpc>
              <a:spcBef>
                <a:spcPct val="0"/>
              </a:spcBef>
              <a:spcAft>
                <a:spcPts val="600"/>
              </a:spcAft>
            </a:pPr>
            <a:r>
              <a:rPr lang="en-US" sz="3200" dirty="0">
                <a:solidFill>
                  <a:schemeClr val="bg1"/>
                </a:solidFill>
                <a:latin typeface="+mj-lt"/>
                <a:ea typeface="+mj-ea"/>
                <a:cs typeface="+mj-cs"/>
              </a:rPr>
              <a:t>Website link for Animals in Agriculture</a:t>
            </a:r>
          </a:p>
        </p:txBody>
      </p:sp>
      <p:pic>
        <p:nvPicPr>
          <p:cNvPr id="2" name="Picture 1">
            <a:extLst>
              <a:ext uri="{FF2B5EF4-FFF2-40B4-BE49-F238E27FC236}">
                <a16:creationId xmlns:a16="http://schemas.microsoft.com/office/drawing/2014/main" id="{F33C82E6-C9DF-4634-86B8-1A4895859B39}"/>
              </a:ext>
            </a:extLst>
          </p:cNvPr>
          <p:cNvPicPr>
            <a:picLocks noChangeAspect="1"/>
          </p:cNvPicPr>
          <p:nvPr/>
        </p:nvPicPr>
        <p:blipFill rotWithShape="1">
          <a:blip r:embed="rId2"/>
          <a:srcRect r="847"/>
          <a:stretch/>
        </p:blipFill>
        <p:spPr>
          <a:xfrm>
            <a:off x="1803410" y="1675231"/>
            <a:ext cx="8585181" cy="4394199"/>
          </a:xfrm>
          <a:prstGeom prst="rect">
            <a:avLst/>
          </a:prstGeom>
        </p:spPr>
      </p:pic>
    </p:spTree>
    <p:extLst>
      <p:ext uri="{BB962C8B-B14F-4D97-AF65-F5344CB8AC3E}">
        <p14:creationId xmlns:p14="http://schemas.microsoft.com/office/powerpoint/2010/main" val="719564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D1D8088-559A-46A5-A801-CDF0B9476B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3E2E96F-17F7-4C8C-BDF1-6BB90A0C1D7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9"/>
            <a:ext cx="11982332" cy="2087795"/>
            <a:chOff x="143163" y="5763486"/>
            <a:chExt cx="11982332" cy="739555"/>
          </a:xfrm>
        </p:grpSpPr>
        <p:sp>
          <p:nvSpPr>
            <p:cNvPr id="10" name="Rectangle 9">
              <a:extLst>
                <a:ext uri="{FF2B5EF4-FFF2-40B4-BE49-F238E27FC236}">
                  <a16:creationId xmlns:a16="http://schemas.microsoft.com/office/drawing/2014/main" id="{846BD00C-9313-4A22-94F7-3875A46C6D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EAF30D0-AA67-427C-9938-A2C8A9B5D5D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3776B14B-F2F4-4825-8DA8-8C7A0F2B39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9" y="466345"/>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F74EE31-1216-41C4-9B72-81D04BC47DD1}"/>
              </a:ext>
            </a:extLst>
          </p:cNvPr>
          <p:cNvPicPr>
            <a:picLocks noChangeAspect="1"/>
          </p:cNvPicPr>
          <p:nvPr/>
        </p:nvPicPr>
        <p:blipFill rotWithShape="1">
          <a:blip r:embed="rId2"/>
          <a:srcRect l="19239" r="16776" b="1"/>
          <a:stretch/>
        </p:blipFill>
        <p:spPr>
          <a:xfrm>
            <a:off x="984096" y="356423"/>
            <a:ext cx="10628376" cy="5440003"/>
          </a:xfrm>
          <a:prstGeom prst="rect">
            <a:avLst/>
          </a:prstGeom>
        </p:spPr>
      </p:pic>
    </p:spTree>
    <p:extLst>
      <p:ext uri="{BB962C8B-B14F-4D97-AF65-F5344CB8AC3E}">
        <p14:creationId xmlns:p14="http://schemas.microsoft.com/office/powerpoint/2010/main" val="469965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770</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avenir-lt-w01_35-light1475496</vt:lpstr>
      <vt:lpstr>barlow-extralight</vt:lpstr>
      <vt:lpstr>Calibri</vt:lpstr>
      <vt:lpstr>Calibri Light</vt:lpstr>
      <vt:lpstr>Times New Roman</vt:lpstr>
      <vt:lpstr>Office Theme</vt:lpstr>
      <vt:lpstr>KNOW YOUR NEIGHBOUR  Purpose: This education model strives to provide streamlined information for people currently living or moving out to acreages ensuring both a level of biosecurity and knowledge about surrounding neighbours and the potential implications of disease transmission to provide safer environment for all involved.   Focus: This education model is a website that will break down into five key elements: “Know traceability”- Understanding PID and common questions around it. “Know the animals” - Listing all the potential livestock and animal husbandry associated with the animals in that area. “Know the disease transmission”- List common diseases, routes of transmission. “Know prevention”- List necessary vaccines, sanitation, decontamination. “Know your contacts”- Veterinarian, Nutritionist, Surrounding farms and other livestock facilities.   Overall: This education model aims to provide a sense of community, health and a source of “checklist” items that ensure safety for livestock and farms everywhere. Within the 4 main points ideally, we will provide insightful checklists and links to the government of Canada websites and articles for further readings or more advanced information.   The goal is to create a steppingstone in trying to achieve a base layer of information and highlight one health to show how interconnected the community is with livestock and small farm operations. We believe this project will advocate for how safe and practical measures create a well conditioned community and provide well-being on all fronts.    </vt:lpstr>
      <vt:lpstr>ANSC 101: AG FEST PRODCUTION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NEIGHBOUR  Purpose: This education model strives to provide streamlined information for people currently living or moving out to acreages ensuring both a level of biosecurity and knowledge about surrounding neighbours and the potential implications of disease transmission to provide safer environment for all involved.   Focus: This education model will aim to be a website version that will break down into four key elements: “Know the animals” - Listing all the potential livestock and animal husbandry associated with the animals in that area. “Know the disease transmission”- List common diseases, routes of transmission, PID. “Know prevention”- List necessary vaccines, sanitation, decontamination. “Know your contacts”- Veterinarian, Nutritionist, Surrounding farms and other livestock facilities.   Overall: This education model aims to provide a sense of community, health and a source of “checklist” items that ensure safety for livestock and farms everywhere. Within the 4 main points ideally, we will provide insightful checklists and links to the government of Canada websites and articles for further readings or more advanced information.   The goal is to create a steppingstone in trying to achieve a base layer of information and highlight one health to show how interconnected the community is with livestock and small farm operations. We believe this project will advocate for how safe and practical measures create a well conditioned community and provide well-being on all fronts.</dc:title>
  <dc:creator>megan Klain</dc:creator>
  <cp:lastModifiedBy>Robinson, Frank</cp:lastModifiedBy>
  <cp:revision>4</cp:revision>
  <dcterms:created xsi:type="dcterms:W3CDTF">2020-03-30T15:54:20Z</dcterms:created>
  <dcterms:modified xsi:type="dcterms:W3CDTF">2020-04-16T15:51:40Z</dcterms:modified>
</cp:coreProperties>
</file>