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Nunito" panose="020B0604020202020204" charset="0"/>
      <p:regular r:id="rId17"/>
      <p:bold r:id="rId18"/>
      <p:italic r:id="rId19"/>
      <p:boldItalic r:id="rId20"/>
    </p:embeddedFont>
    <p:embeddedFont>
      <p:font typeface="Calibri" panose="020F050202020403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0D1C338-84FF-4481-9179-76930B137EDA}">
  <a:tblStyle styleId="{A0D1C338-84FF-4481-9179-76930B137ED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987" y="33"/>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directives.sc.egov.usda.gov/OpenNonWebContent.aspx?content=31475.wba"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www.fao.org/docrep/007/y5019e/y5019e03.htm"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css.umich.edu/sites/default/files/publication/CSS18-10.pdf"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cowspiracy.com"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813ee17d58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813ee17d58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8284a2478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8284a2478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813ee17d58_2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813ee17d58_2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7e70c1794b_0_17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7e70c1794b_0_17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7e70c1794b_0_17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7e70c1794b_0_17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FF0000"/>
                </a:solidFill>
                <a:latin typeface="Calibri"/>
                <a:ea typeface="Calibri"/>
                <a:cs typeface="Calibri"/>
                <a:sym typeface="Calibri"/>
              </a:rPr>
              <a:t>Ones below are from cowspiracy: </a:t>
            </a:r>
            <a:endParaRPr sz="1000">
              <a:latin typeface="Calibri"/>
              <a:ea typeface="Calibri"/>
              <a:cs typeface="Calibri"/>
              <a:sym typeface="Calibri"/>
            </a:endParaRPr>
          </a:p>
          <a:p>
            <a:pPr marL="457200" lvl="0" indent="-292100" algn="l" rtl="0">
              <a:spcBef>
                <a:spcPts val="0"/>
              </a:spcBef>
              <a:spcAft>
                <a:spcPts val="0"/>
              </a:spcAft>
              <a:buClr>
                <a:srgbClr val="000000"/>
              </a:buClr>
              <a:buSzPts val="1000"/>
              <a:buFont typeface="Calibri"/>
              <a:buAutoNum type="arabicPeriod"/>
            </a:pPr>
            <a:r>
              <a:rPr lang="en" sz="1000">
                <a:latin typeface="Calibri"/>
                <a:ea typeface="Calibri"/>
                <a:cs typeface="Calibri"/>
                <a:sym typeface="Calibri"/>
              </a:rPr>
              <a:t>Jacobson, Michael F. “Six Arguments For a Greener Diet: How a More Plant-based Diet Could Save Your Health and the Environment. Chapter 4: More and Cleaner Water”. Washington, DC: Center for Science in the Public Interest, 2006. </a:t>
            </a:r>
            <a:endParaRPr sz="1000">
              <a:latin typeface="Calibri"/>
              <a:ea typeface="Calibri"/>
              <a:cs typeface="Calibri"/>
              <a:sym typeface="Calibri"/>
            </a:endParaRPr>
          </a:p>
          <a:p>
            <a:pPr marL="457200" lvl="0" indent="-292100" algn="l" rtl="0">
              <a:lnSpc>
                <a:spcPct val="115000"/>
              </a:lnSpc>
              <a:spcBef>
                <a:spcPts val="0"/>
              </a:spcBef>
              <a:spcAft>
                <a:spcPts val="0"/>
              </a:spcAft>
              <a:buClr>
                <a:srgbClr val="000000"/>
              </a:buClr>
              <a:buSzPts val="1000"/>
              <a:buFont typeface="Calibri"/>
              <a:buAutoNum type="arabicPeriod"/>
            </a:pPr>
            <a:r>
              <a:rPr lang="en" sz="1000">
                <a:latin typeface="Calibri"/>
                <a:ea typeface="Calibri"/>
                <a:cs typeface="Calibri"/>
                <a:sym typeface="Calibri"/>
              </a:rPr>
              <a:t>Dr. George Borgstrom, Chairman of Food Science and Human Nutrition Dept of College of Agriculture and Natural Resources, Michigan State University, "Impacts on Demand for and Quality of land and Water." </a:t>
            </a:r>
            <a:endParaRPr sz="1000">
              <a:latin typeface="Calibri"/>
              <a:ea typeface="Calibri"/>
              <a:cs typeface="Calibri"/>
              <a:sym typeface="Calibri"/>
            </a:endParaRPr>
          </a:p>
          <a:p>
            <a:pPr marL="457200" lvl="0" indent="-292100" algn="l" rtl="0">
              <a:lnSpc>
                <a:spcPct val="115000"/>
              </a:lnSpc>
              <a:spcBef>
                <a:spcPts val="0"/>
              </a:spcBef>
              <a:spcAft>
                <a:spcPts val="0"/>
              </a:spcAft>
              <a:buClr>
                <a:srgbClr val="000000"/>
              </a:buClr>
              <a:buSzPts val="1000"/>
              <a:buFont typeface="Calibri"/>
              <a:buAutoNum type="arabicPeriod"/>
            </a:pPr>
            <a:r>
              <a:rPr lang="en" sz="1000">
                <a:latin typeface="Calibri"/>
                <a:ea typeface="Calibri"/>
                <a:cs typeface="Calibri"/>
                <a:sym typeface="Calibri"/>
              </a:rPr>
              <a:t>McBride, William D., Mathews Jr., Kenneth. "The Diverse Structure and Organization of U.S. Beef Cow-Calf Farms". USDA: Economic Research Service. Number 73. March 2011 </a:t>
            </a:r>
            <a:endParaRPr sz="1000">
              <a:latin typeface="Calibri"/>
              <a:ea typeface="Calibri"/>
              <a:cs typeface="Calibri"/>
              <a:sym typeface="Calibri"/>
            </a:endParaRPr>
          </a:p>
          <a:p>
            <a:pPr marL="457200" lvl="0" indent="-292100" algn="l" rtl="0">
              <a:lnSpc>
                <a:spcPct val="115000"/>
              </a:lnSpc>
              <a:spcBef>
                <a:spcPts val="0"/>
              </a:spcBef>
              <a:spcAft>
                <a:spcPts val="0"/>
              </a:spcAft>
              <a:buClr>
                <a:srgbClr val="000000"/>
              </a:buClr>
              <a:buSzPts val="1000"/>
              <a:buFont typeface="Calibri"/>
              <a:buAutoNum type="arabicPeriod"/>
            </a:pPr>
            <a:r>
              <a:rPr lang="en" sz="1000" u="sng">
                <a:latin typeface="Calibri"/>
                <a:ea typeface="Calibri"/>
                <a:cs typeface="Calibri"/>
                <a:sym typeface="Calibri"/>
                <a:hlinkClick r:id="rId3"/>
              </a:rPr>
              <a:t>https://directives.sc.egov.usda.gov/OpenNonWebContent.aspx?content=31475.wba</a:t>
            </a:r>
            <a:r>
              <a:rPr lang="en" sz="1000">
                <a:latin typeface="Calibri"/>
                <a:ea typeface="Calibri"/>
                <a:cs typeface="Calibri"/>
                <a:sym typeface="Calibri"/>
              </a:rPr>
              <a:t> </a:t>
            </a:r>
            <a:endParaRPr sz="1000">
              <a:latin typeface="Calibri"/>
              <a:ea typeface="Calibri"/>
              <a:cs typeface="Calibri"/>
              <a:sym typeface="Calibri"/>
            </a:endParaRPr>
          </a:p>
          <a:p>
            <a:pPr marL="457200" lvl="0" indent="-292100" algn="l" rtl="0">
              <a:lnSpc>
                <a:spcPct val="115000"/>
              </a:lnSpc>
              <a:spcBef>
                <a:spcPts val="0"/>
              </a:spcBef>
              <a:spcAft>
                <a:spcPts val="0"/>
              </a:spcAft>
              <a:buClr>
                <a:srgbClr val="000000"/>
              </a:buClr>
              <a:buSzPts val="1000"/>
              <a:buFont typeface="Calibri"/>
              <a:buAutoNum type="arabicPeriod"/>
            </a:pPr>
            <a:r>
              <a:rPr lang="en" sz="1000" u="sng">
                <a:latin typeface="Calibri"/>
                <a:ea typeface="Calibri"/>
                <a:cs typeface="Calibri"/>
                <a:sym typeface="Calibri"/>
                <a:hlinkClick r:id="rId4"/>
              </a:rPr>
              <a:t>"Executive Summary: Feed Supply". Food and Agriculture Organization of the United Nations.</a:t>
            </a:r>
            <a:r>
              <a:rPr lang="en" sz="1000">
                <a:latin typeface="Calibri"/>
                <a:ea typeface="Calibri"/>
                <a:cs typeface="Calibri"/>
                <a:sym typeface="Calibri"/>
              </a:rPr>
              <a:t> </a:t>
            </a:r>
            <a:endParaRPr sz="10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7e70c1794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7e70c1794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7e70c1794b_0_17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7e70c1794b_0_17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813ee17d58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813ee17d58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81926c5b5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81926c5b5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8284a24788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8284a24788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8284a24788_3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8284a24788_3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Comparisons of the nutritional value of the Beyond Burger, Beef Burger and Impossible Burger Patties (Taylor and Gal 2019). From these figures we can see that beef burgers have much higher cholesterol but lower sodium content. The calorie, saturated fat and protein content are fairly similar across the three products.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813c7fe8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813c7fe8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http://css.umich.edu/sites/default/files/publication/CSS18-10.pdf</a:t>
            </a:r>
            <a:r>
              <a:rPr lang="en"/>
              <a:t> → </a:t>
            </a:r>
            <a:r>
              <a:rPr lang="en" sz="1200">
                <a:latin typeface="Nunito"/>
                <a:ea typeface="Nunito"/>
                <a:cs typeface="Nunito"/>
                <a:sym typeface="Nunito"/>
              </a:rPr>
              <a:t>University of Michigan </a:t>
            </a:r>
            <a:endParaRPr sz="1200">
              <a:latin typeface="Nunito"/>
              <a:ea typeface="Nunito"/>
              <a:cs typeface="Nunito"/>
              <a:sym typeface="Nunito"/>
            </a:endParaRPr>
          </a:p>
          <a:p>
            <a:pPr marL="0" lvl="0" indent="0" algn="l" rtl="0">
              <a:spcBef>
                <a:spcPts val="0"/>
              </a:spcBef>
              <a:spcAft>
                <a:spcPts val="0"/>
              </a:spcAft>
              <a:buNone/>
            </a:pPr>
            <a:r>
              <a:rPr lang="en" sz="1200">
                <a:latin typeface="Nunito"/>
                <a:ea typeface="Nunito"/>
                <a:cs typeface="Nunito"/>
                <a:sym typeface="Nunito"/>
              </a:rPr>
              <a:t> </a:t>
            </a:r>
            <a:endParaRPr sz="1200">
              <a:latin typeface="Nunito"/>
              <a:ea typeface="Nunito"/>
              <a:cs typeface="Nunito"/>
              <a:sym typeface="Nunito"/>
            </a:endParaRPr>
          </a:p>
          <a:p>
            <a:pPr marL="0" lvl="0" indent="0" algn="l" rtl="0">
              <a:spcBef>
                <a:spcPts val="0"/>
              </a:spcBef>
              <a:spcAft>
                <a:spcPts val="0"/>
              </a:spcAft>
              <a:buNone/>
            </a:pPr>
            <a:r>
              <a:rPr lang="en" sz="1200" u="sng">
                <a:solidFill>
                  <a:schemeClr val="hlink"/>
                </a:solidFill>
                <a:latin typeface="Nunito"/>
                <a:ea typeface="Nunito"/>
                <a:cs typeface="Nunito"/>
                <a:sym typeface="Nunito"/>
                <a:hlinkClick r:id="rId4"/>
              </a:rPr>
              <a:t>https://www.cowspiracy.com</a:t>
            </a:r>
            <a:r>
              <a:rPr lang="en" sz="1200">
                <a:latin typeface="Nunito"/>
                <a:ea typeface="Nunito"/>
                <a:cs typeface="Nunito"/>
                <a:sym typeface="Nunito"/>
              </a:rPr>
              <a:t> </a:t>
            </a:r>
            <a:endParaRPr sz="1200">
              <a:latin typeface="Nunito"/>
              <a:ea typeface="Nunito"/>
              <a:cs typeface="Nunito"/>
              <a:sym typeface="Nunit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7e70c1794b_0_17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7e70c1794b_0_17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 demand and technology increases, the price may decrease. </a:t>
            </a: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Autofit/>
          </a:bodyPr>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hyperlink" Target="https://doi-org.login.ezproxy.library.ualberta.ca/10.4324/9780429427138" TargetMode="External"/><Relationship Id="rId3" Type="http://schemas.openxmlformats.org/officeDocument/2006/relationships/hyperlink" Target="https://open.alberta.ca/publications/agriprofit-economic-production-and-financial-performance-of-alberta-cow-calf-operations" TargetMode="External"/><Relationship Id="rId7" Type="http://schemas.openxmlformats.org/officeDocument/2006/relationships/hyperlink" Target="http://meatandhealth.redmeatinfo.com/red-meat-and-health-the-facts/red-meat-and-nutrition.aspx"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css.umich.edu/sites/default/files/publication/CSS18-10.pdf" TargetMode="External"/><Relationship Id="rId5" Type="http://schemas.openxmlformats.org/officeDocument/2006/relationships/hyperlink" Target="https://www.beyondmeat.com/products/beyond-beef/" TargetMode="External"/><Relationship Id="rId10" Type="http://schemas.openxmlformats.org/officeDocument/2006/relationships/hyperlink" Target="https://www.businessinsider.com.au/beyond-burger-vs-impossible-burger-nutrition-compares-2019-6" TargetMode="External"/><Relationship Id="rId4" Type="http://schemas.openxmlformats.org/officeDocument/2006/relationships/hyperlink" Target="https://www.cowspiracy.com" TargetMode="External"/><Relationship Id="rId9" Type="http://schemas.openxmlformats.org/officeDocument/2006/relationships/hyperlink" Target="https://www.marketsandmarkets.com/Market-Reports/plant-based-meat-market-44922705.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www.beyondmeat.com/products/the-beyond-burger/"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businessinsider.com.au/beyond-burger-vs-impossible-burger-nutrition-compares-2019-6"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1858703" y="1299608"/>
            <a:ext cx="5361300" cy="144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000000"/>
                </a:solidFill>
                <a:latin typeface="Times New Roman"/>
                <a:ea typeface="Times New Roman"/>
                <a:cs typeface="Times New Roman"/>
                <a:sym typeface="Times New Roman"/>
              </a:rPr>
              <a:t>Should we go ‘Beyond’ Beef?</a:t>
            </a:r>
            <a:endParaRPr b="1">
              <a:solidFill>
                <a:srgbClr val="000000"/>
              </a:solidFill>
              <a:latin typeface="Times New Roman"/>
              <a:ea typeface="Times New Roman"/>
              <a:cs typeface="Times New Roman"/>
              <a:sym typeface="Times New Roman"/>
            </a:endParaRPr>
          </a:p>
        </p:txBody>
      </p:sp>
      <p:sp>
        <p:nvSpPr>
          <p:cNvPr id="129" name="Google Shape;129;p13"/>
          <p:cNvSpPr txBox="1">
            <a:spLocks noGrp="1"/>
          </p:cNvSpPr>
          <p:nvPr>
            <p:ph type="subTitle" idx="1"/>
          </p:nvPr>
        </p:nvSpPr>
        <p:spPr>
          <a:xfrm>
            <a:off x="371250" y="2747700"/>
            <a:ext cx="8401500" cy="522600"/>
          </a:xfrm>
          <a:prstGeom prst="rect">
            <a:avLst/>
          </a:prstGeom>
        </p:spPr>
        <p:txBody>
          <a:bodyPr spcFirstLastPara="1" wrap="square" lIns="91425" tIns="91425" rIns="91425" bIns="91425" anchor="t" anchorCtr="0">
            <a:noAutofit/>
          </a:bodyPr>
          <a:lstStyle/>
          <a:p>
            <a:pPr marL="0" lvl="0" indent="0" algn="ctr" rtl="0">
              <a:lnSpc>
                <a:spcPct val="200000"/>
              </a:lnSpc>
              <a:spcBef>
                <a:spcPts val="0"/>
              </a:spcBef>
              <a:spcAft>
                <a:spcPts val="0"/>
              </a:spcAft>
              <a:buNone/>
            </a:pPr>
            <a:r>
              <a:rPr lang="en" sz="2000">
                <a:solidFill>
                  <a:srgbClr val="6AA84F"/>
                </a:solidFill>
                <a:latin typeface="Times New Roman"/>
                <a:ea typeface="Times New Roman"/>
                <a:cs typeface="Times New Roman"/>
                <a:sym typeface="Times New Roman"/>
              </a:rPr>
              <a:t>Sustainability of Plant Based Beyond Meat Burger versus Beef Burger</a:t>
            </a:r>
            <a:endParaRPr sz="2000">
              <a:solidFill>
                <a:srgbClr val="6AA84F"/>
              </a:solidFill>
              <a:latin typeface="Times New Roman"/>
              <a:ea typeface="Times New Roman"/>
              <a:cs typeface="Times New Roman"/>
              <a:sym typeface="Times New Roman"/>
            </a:endParaRPr>
          </a:p>
          <a:p>
            <a:pPr marL="0" lvl="0" indent="0" algn="ctr" rtl="0">
              <a:spcBef>
                <a:spcPts val="0"/>
              </a:spcBef>
              <a:spcAft>
                <a:spcPts val="0"/>
              </a:spcAft>
              <a:buNone/>
            </a:pPr>
            <a:endParaRPr/>
          </a:p>
        </p:txBody>
      </p:sp>
      <p:sp>
        <p:nvSpPr>
          <p:cNvPr id="130" name="Google Shape;130;p13"/>
          <p:cNvSpPr txBox="1"/>
          <p:nvPr/>
        </p:nvSpPr>
        <p:spPr>
          <a:xfrm>
            <a:off x="2379850" y="4488275"/>
            <a:ext cx="6586200" cy="38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274E13"/>
                </a:solidFill>
                <a:latin typeface="Times New Roman"/>
                <a:ea typeface="Times New Roman"/>
                <a:cs typeface="Times New Roman"/>
                <a:sym typeface="Times New Roman"/>
              </a:rPr>
              <a:t>By: Chantel Unruh, Phoenix Irwin, Jordyn Sands, Yvonne Zhou, Chido Saunyama</a:t>
            </a:r>
            <a:endParaRPr>
              <a:solidFill>
                <a:srgbClr val="274E13"/>
              </a:solidFill>
              <a:latin typeface="Times New Roman"/>
              <a:ea typeface="Times New Roman"/>
              <a:cs typeface="Times New Roman"/>
              <a:sym typeface="Times New Roman"/>
            </a:endParaRPr>
          </a:p>
          <a:p>
            <a:pPr marL="0" lvl="0" indent="0" algn="r"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2"/>
          <p:cNvSpPr txBox="1">
            <a:spLocks noGrp="1"/>
          </p:cNvSpPr>
          <p:nvPr>
            <p:ph type="title"/>
          </p:nvPr>
        </p:nvSpPr>
        <p:spPr>
          <a:xfrm>
            <a:off x="596600" y="6313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00"/>
                </a:solidFill>
                <a:latin typeface="Times New Roman"/>
                <a:ea typeface="Times New Roman"/>
                <a:cs typeface="Times New Roman"/>
                <a:sym typeface="Times New Roman"/>
              </a:rPr>
              <a:t>Economics </a:t>
            </a:r>
            <a:r>
              <a:rPr lang="en" sz="1800" b="1">
                <a:solidFill>
                  <a:srgbClr val="000000"/>
                </a:solidFill>
                <a:latin typeface="Times New Roman"/>
                <a:ea typeface="Times New Roman"/>
                <a:cs typeface="Times New Roman"/>
                <a:sym typeface="Times New Roman"/>
              </a:rPr>
              <a:t>-</a:t>
            </a:r>
            <a:r>
              <a:rPr lang="en" b="1">
                <a:latin typeface="Times New Roman"/>
                <a:ea typeface="Times New Roman"/>
                <a:cs typeface="Times New Roman"/>
                <a:sym typeface="Times New Roman"/>
              </a:rPr>
              <a:t> </a:t>
            </a:r>
            <a:r>
              <a:rPr lang="en" sz="2000" b="1">
                <a:solidFill>
                  <a:srgbClr val="274E13"/>
                </a:solidFill>
                <a:latin typeface="Times New Roman"/>
                <a:ea typeface="Times New Roman"/>
                <a:cs typeface="Times New Roman"/>
                <a:sym typeface="Times New Roman"/>
              </a:rPr>
              <a:t>Production Costs of a Real Beef Burger </a:t>
            </a:r>
            <a:r>
              <a:rPr lang="en" sz="1800" b="1">
                <a:solidFill>
                  <a:srgbClr val="274E13"/>
                </a:solidFill>
                <a:latin typeface="Times New Roman"/>
                <a:ea typeface="Times New Roman"/>
                <a:cs typeface="Times New Roman"/>
                <a:sym typeface="Times New Roman"/>
              </a:rPr>
              <a:t> </a:t>
            </a:r>
            <a:endParaRPr b="1">
              <a:solidFill>
                <a:srgbClr val="274E13"/>
              </a:solidFill>
              <a:latin typeface="Times New Roman"/>
              <a:ea typeface="Times New Roman"/>
              <a:cs typeface="Times New Roman"/>
              <a:sym typeface="Times New Roman"/>
            </a:endParaRPr>
          </a:p>
        </p:txBody>
      </p:sp>
      <p:pic>
        <p:nvPicPr>
          <p:cNvPr id="201" name="Google Shape;201;p22"/>
          <p:cNvPicPr preferRelativeResize="0"/>
          <p:nvPr/>
        </p:nvPicPr>
        <p:blipFill>
          <a:blip r:embed="rId3">
            <a:alphaModFix/>
          </a:blip>
          <a:stretch>
            <a:fillRect/>
          </a:stretch>
        </p:blipFill>
        <p:spPr>
          <a:xfrm>
            <a:off x="630500" y="1413525"/>
            <a:ext cx="3283449" cy="3374075"/>
          </a:xfrm>
          <a:prstGeom prst="rect">
            <a:avLst/>
          </a:prstGeom>
          <a:noFill/>
          <a:ln>
            <a:noFill/>
          </a:ln>
        </p:spPr>
      </p:pic>
      <p:sp>
        <p:nvSpPr>
          <p:cNvPr id="202" name="Google Shape;202;p22"/>
          <p:cNvSpPr/>
          <p:nvPr/>
        </p:nvSpPr>
        <p:spPr>
          <a:xfrm>
            <a:off x="653875" y="2664700"/>
            <a:ext cx="3236700" cy="11148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3" name="Google Shape;203;p22"/>
          <p:cNvPicPr preferRelativeResize="0"/>
          <p:nvPr/>
        </p:nvPicPr>
        <p:blipFill>
          <a:blip r:embed="rId4">
            <a:alphaModFix/>
          </a:blip>
          <a:stretch>
            <a:fillRect/>
          </a:stretch>
        </p:blipFill>
        <p:spPr>
          <a:xfrm>
            <a:off x="3965900" y="1585900"/>
            <a:ext cx="4780999" cy="1623000"/>
          </a:xfrm>
          <a:prstGeom prst="rect">
            <a:avLst/>
          </a:prstGeom>
          <a:noFill/>
          <a:ln>
            <a:noFill/>
          </a:ln>
        </p:spPr>
      </p:pic>
      <p:sp>
        <p:nvSpPr>
          <p:cNvPr id="204" name="Google Shape;204;p22"/>
          <p:cNvSpPr txBox="1"/>
          <p:nvPr/>
        </p:nvSpPr>
        <p:spPr>
          <a:xfrm>
            <a:off x="4001700" y="3370600"/>
            <a:ext cx="4709400" cy="15639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chemeClr val="dk2"/>
              </a:buClr>
              <a:buSzPts val="1400"/>
              <a:buFont typeface="Times New Roman"/>
              <a:buChar char="●"/>
            </a:pPr>
            <a:r>
              <a:rPr lang="en">
                <a:solidFill>
                  <a:schemeClr val="dk2"/>
                </a:solidFill>
                <a:latin typeface="Times New Roman"/>
                <a:ea typeface="Times New Roman"/>
                <a:cs typeface="Times New Roman"/>
                <a:sym typeface="Times New Roman"/>
              </a:rPr>
              <a:t>The average variable costs of wintering a cow is $846.24  as shown by the Alberta Government in their AgriProfit$ Business Analysis and Research Program. </a:t>
            </a:r>
            <a:endParaRPr>
              <a:solidFill>
                <a:schemeClr val="dk2"/>
              </a:solidFill>
              <a:latin typeface="Times New Roman"/>
              <a:ea typeface="Times New Roman"/>
              <a:cs typeface="Times New Roman"/>
              <a:sym typeface="Times New Roman"/>
            </a:endParaRPr>
          </a:p>
          <a:p>
            <a:pPr marL="457200" lvl="0" indent="0" algn="l" rtl="0">
              <a:spcBef>
                <a:spcPts val="0"/>
              </a:spcBef>
              <a:spcAft>
                <a:spcPts val="0"/>
              </a:spcAft>
              <a:buNone/>
            </a:pPr>
            <a:endParaRPr>
              <a:solidFill>
                <a:schemeClr val="dk2"/>
              </a:solidFill>
              <a:latin typeface="Times New Roman"/>
              <a:ea typeface="Times New Roman"/>
              <a:cs typeface="Times New Roman"/>
              <a:sym typeface="Times New Roman"/>
            </a:endParaRPr>
          </a:p>
          <a:p>
            <a:pPr marL="457200" lvl="0" indent="-317500" algn="l" rtl="0">
              <a:spcBef>
                <a:spcPts val="0"/>
              </a:spcBef>
              <a:spcAft>
                <a:spcPts val="0"/>
              </a:spcAft>
              <a:buClr>
                <a:schemeClr val="dk2"/>
              </a:buClr>
              <a:buSzPts val="1400"/>
              <a:buFont typeface="Times New Roman"/>
              <a:buChar char="●"/>
            </a:pPr>
            <a:r>
              <a:rPr lang="en">
                <a:solidFill>
                  <a:schemeClr val="dk2"/>
                </a:solidFill>
                <a:latin typeface="Times New Roman"/>
                <a:ea typeface="Times New Roman"/>
                <a:cs typeface="Times New Roman"/>
                <a:sym typeface="Times New Roman"/>
              </a:rPr>
              <a:t>The variable costs include costs that are related directly to the care of a cow.  </a:t>
            </a:r>
            <a:endParaRPr>
              <a:solidFill>
                <a:schemeClr val="dk2"/>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3"/>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00"/>
                </a:solidFill>
                <a:latin typeface="Times New Roman"/>
                <a:ea typeface="Times New Roman"/>
                <a:cs typeface="Times New Roman"/>
                <a:sym typeface="Times New Roman"/>
              </a:rPr>
              <a:t>Economics </a:t>
            </a:r>
            <a:r>
              <a:rPr lang="en" sz="1800" b="1">
                <a:solidFill>
                  <a:srgbClr val="000000"/>
                </a:solidFill>
                <a:latin typeface="Times New Roman"/>
                <a:ea typeface="Times New Roman"/>
                <a:cs typeface="Times New Roman"/>
                <a:sym typeface="Times New Roman"/>
              </a:rPr>
              <a:t>-</a:t>
            </a:r>
            <a:r>
              <a:rPr lang="en" b="1">
                <a:latin typeface="Times New Roman"/>
                <a:ea typeface="Times New Roman"/>
                <a:cs typeface="Times New Roman"/>
                <a:sym typeface="Times New Roman"/>
              </a:rPr>
              <a:t> </a:t>
            </a:r>
            <a:r>
              <a:rPr lang="en" sz="2000" b="1">
                <a:solidFill>
                  <a:srgbClr val="274E13"/>
                </a:solidFill>
                <a:latin typeface="Times New Roman"/>
                <a:ea typeface="Times New Roman"/>
                <a:cs typeface="Times New Roman"/>
                <a:sym typeface="Times New Roman"/>
              </a:rPr>
              <a:t>Production Costs of a Real Beef Burger  </a:t>
            </a:r>
            <a:endParaRPr sz="2000" b="1">
              <a:solidFill>
                <a:srgbClr val="274E13"/>
              </a:solidFill>
              <a:latin typeface="Times New Roman"/>
              <a:ea typeface="Times New Roman"/>
              <a:cs typeface="Times New Roman"/>
              <a:sym typeface="Times New Roman"/>
            </a:endParaRPr>
          </a:p>
        </p:txBody>
      </p:sp>
      <p:sp>
        <p:nvSpPr>
          <p:cNvPr id="210" name="Google Shape;210;p23"/>
          <p:cNvSpPr txBox="1">
            <a:spLocks noGrp="1"/>
          </p:cNvSpPr>
          <p:nvPr>
            <p:ph type="body" idx="1"/>
          </p:nvPr>
        </p:nvSpPr>
        <p:spPr>
          <a:xfrm>
            <a:off x="1210350" y="3620125"/>
            <a:ext cx="6723300" cy="1179300"/>
          </a:xfrm>
          <a:prstGeom prst="rect">
            <a:avLst/>
          </a:prstGeom>
        </p:spPr>
        <p:txBody>
          <a:bodyPr spcFirstLastPara="1" wrap="square" lIns="91425" tIns="91425" rIns="91425" bIns="91425" anchor="t" anchorCtr="0">
            <a:noAutofit/>
          </a:bodyPr>
          <a:lstStyle/>
          <a:p>
            <a:pPr marL="457200" lvl="0" indent="-323850" algn="l" rtl="0">
              <a:lnSpc>
                <a:spcPct val="100000"/>
              </a:lnSpc>
              <a:spcBef>
                <a:spcPts val="0"/>
              </a:spcBef>
              <a:spcAft>
                <a:spcPts val="0"/>
              </a:spcAft>
              <a:buClr>
                <a:srgbClr val="38761D"/>
              </a:buClr>
              <a:buSzPts val="1500"/>
              <a:buFont typeface="Times New Roman"/>
              <a:buChar char="●"/>
            </a:pPr>
            <a:r>
              <a:rPr lang="en" sz="1500">
                <a:solidFill>
                  <a:srgbClr val="38761D"/>
                </a:solidFill>
                <a:latin typeface="Times New Roman"/>
                <a:ea typeface="Times New Roman"/>
                <a:cs typeface="Times New Roman"/>
                <a:sym typeface="Times New Roman"/>
              </a:rPr>
              <a:t>The average profitability of wintering one cow is only $123.00 as shown by the Alberta Government in their AgriProfit$ Business Analysis and Research Program.</a:t>
            </a:r>
            <a:endParaRPr sz="1500">
              <a:solidFill>
                <a:srgbClr val="38761D"/>
              </a:solidFill>
              <a:latin typeface="Times New Roman"/>
              <a:ea typeface="Times New Roman"/>
              <a:cs typeface="Times New Roman"/>
              <a:sym typeface="Times New Roman"/>
            </a:endParaRPr>
          </a:p>
          <a:p>
            <a:pPr marL="457200" lvl="0" indent="-323850" algn="l" rtl="0">
              <a:lnSpc>
                <a:spcPct val="100000"/>
              </a:lnSpc>
              <a:spcBef>
                <a:spcPts val="0"/>
              </a:spcBef>
              <a:spcAft>
                <a:spcPts val="0"/>
              </a:spcAft>
              <a:buClr>
                <a:srgbClr val="38761D"/>
              </a:buClr>
              <a:buSzPts val="1500"/>
              <a:buFont typeface="Times New Roman"/>
              <a:buChar char="●"/>
            </a:pPr>
            <a:r>
              <a:rPr lang="en" sz="1500">
                <a:solidFill>
                  <a:srgbClr val="38761D"/>
                </a:solidFill>
                <a:latin typeface="Times New Roman"/>
                <a:ea typeface="Times New Roman"/>
                <a:cs typeface="Times New Roman"/>
                <a:sym typeface="Times New Roman"/>
              </a:rPr>
              <a:t>This value is based off of total costs and not just the variable costs. </a:t>
            </a:r>
            <a:endParaRPr sz="1500">
              <a:solidFill>
                <a:srgbClr val="38761D"/>
              </a:solidFill>
            </a:endParaRPr>
          </a:p>
        </p:txBody>
      </p:sp>
      <p:pic>
        <p:nvPicPr>
          <p:cNvPr id="211" name="Google Shape;211;p23"/>
          <p:cNvPicPr preferRelativeResize="0"/>
          <p:nvPr/>
        </p:nvPicPr>
        <p:blipFill>
          <a:blip r:embed="rId3">
            <a:alphaModFix/>
          </a:blip>
          <a:stretch>
            <a:fillRect/>
          </a:stretch>
        </p:blipFill>
        <p:spPr>
          <a:xfrm>
            <a:off x="1601650" y="1524825"/>
            <a:ext cx="5940701" cy="1900546"/>
          </a:xfrm>
          <a:prstGeom prst="rect">
            <a:avLst/>
          </a:prstGeom>
          <a:noFill/>
          <a:ln>
            <a:noFill/>
          </a:ln>
        </p:spPr>
      </p:pic>
      <p:sp>
        <p:nvSpPr>
          <p:cNvPr id="212" name="Google Shape;212;p23"/>
          <p:cNvSpPr/>
          <p:nvPr/>
        </p:nvSpPr>
        <p:spPr>
          <a:xfrm>
            <a:off x="1776150" y="3198875"/>
            <a:ext cx="5591700" cy="2265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00"/>
                </a:solidFill>
                <a:latin typeface="Times New Roman"/>
                <a:ea typeface="Times New Roman"/>
                <a:cs typeface="Times New Roman"/>
                <a:sym typeface="Times New Roman"/>
              </a:rPr>
              <a:t>Economics </a:t>
            </a:r>
            <a:r>
              <a:rPr lang="en" sz="1800" b="1">
                <a:solidFill>
                  <a:srgbClr val="000000"/>
                </a:solidFill>
                <a:latin typeface="Times New Roman"/>
                <a:ea typeface="Times New Roman"/>
                <a:cs typeface="Times New Roman"/>
                <a:sym typeface="Times New Roman"/>
              </a:rPr>
              <a:t>-</a:t>
            </a:r>
            <a:r>
              <a:rPr lang="en" b="1">
                <a:solidFill>
                  <a:srgbClr val="000000"/>
                </a:solidFill>
                <a:latin typeface="Times New Roman"/>
                <a:ea typeface="Times New Roman"/>
                <a:cs typeface="Times New Roman"/>
                <a:sym typeface="Times New Roman"/>
              </a:rPr>
              <a:t> </a:t>
            </a:r>
            <a:r>
              <a:rPr lang="en" sz="2000" b="1">
                <a:solidFill>
                  <a:srgbClr val="274E13"/>
                </a:solidFill>
                <a:latin typeface="Times New Roman"/>
                <a:ea typeface="Times New Roman"/>
                <a:cs typeface="Times New Roman"/>
                <a:sym typeface="Times New Roman"/>
              </a:rPr>
              <a:t>Production Costs of a Beyond Meat Burger </a:t>
            </a:r>
            <a:r>
              <a:rPr lang="en" sz="2000">
                <a:solidFill>
                  <a:srgbClr val="274E13"/>
                </a:solidFill>
                <a:latin typeface="Times New Roman"/>
                <a:ea typeface="Times New Roman"/>
                <a:cs typeface="Times New Roman"/>
                <a:sym typeface="Times New Roman"/>
              </a:rPr>
              <a:t> </a:t>
            </a:r>
            <a:endParaRPr sz="2000">
              <a:solidFill>
                <a:srgbClr val="274E13"/>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
        <p:nvSpPr>
          <p:cNvPr id="218" name="Google Shape;218;p24"/>
          <p:cNvSpPr txBox="1">
            <a:spLocks noGrp="1"/>
          </p:cNvSpPr>
          <p:nvPr>
            <p:ph type="body" idx="1"/>
          </p:nvPr>
        </p:nvSpPr>
        <p:spPr>
          <a:xfrm>
            <a:off x="819150" y="1990725"/>
            <a:ext cx="7505700" cy="2576700"/>
          </a:xfrm>
          <a:prstGeom prst="rect">
            <a:avLst/>
          </a:prstGeom>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Clr>
                <a:srgbClr val="38761D"/>
              </a:buClr>
              <a:buSzPts val="1600"/>
              <a:buFont typeface="Times New Roman"/>
              <a:buChar char="●"/>
            </a:pPr>
            <a:r>
              <a:rPr lang="en" sz="1600">
                <a:solidFill>
                  <a:srgbClr val="38761D"/>
                </a:solidFill>
                <a:latin typeface="Times New Roman"/>
                <a:ea typeface="Times New Roman"/>
                <a:cs typeface="Times New Roman"/>
                <a:sym typeface="Times New Roman"/>
              </a:rPr>
              <a:t>No exact numbers could be found. </a:t>
            </a:r>
            <a:endParaRPr sz="1600">
              <a:solidFill>
                <a:srgbClr val="38761D"/>
              </a:solidFill>
              <a:latin typeface="Times New Roman"/>
              <a:ea typeface="Times New Roman"/>
              <a:cs typeface="Times New Roman"/>
              <a:sym typeface="Times New Roman"/>
            </a:endParaRPr>
          </a:p>
          <a:p>
            <a:pPr marL="457200" lvl="0" indent="-330200" algn="l" rtl="0">
              <a:lnSpc>
                <a:spcPct val="115000"/>
              </a:lnSpc>
              <a:spcBef>
                <a:spcPts val="0"/>
              </a:spcBef>
              <a:spcAft>
                <a:spcPts val="0"/>
              </a:spcAft>
              <a:buClr>
                <a:srgbClr val="38761D"/>
              </a:buClr>
              <a:buSzPts val="1600"/>
              <a:buFont typeface="Times New Roman"/>
              <a:buChar char="●"/>
            </a:pPr>
            <a:r>
              <a:rPr lang="en" sz="1600">
                <a:solidFill>
                  <a:srgbClr val="38761D"/>
                </a:solidFill>
                <a:latin typeface="Times New Roman"/>
                <a:ea typeface="Times New Roman"/>
                <a:cs typeface="Times New Roman"/>
                <a:sym typeface="Times New Roman"/>
              </a:rPr>
              <a:t>Although the plant based ingredients of a Beyond Meat Burger are cheaper, the reasons that Beyond Meat Burgers are more expensive are because:</a:t>
            </a:r>
            <a:endParaRPr sz="1600">
              <a:solidFill>
                <a:srgbClr val="38761D"/>
              </a:solidFill>
              <a:latin typeface="Times New Roman"/>
              <a:ea typeface="Times New Roman"/>
              <a:cs typeface="Times New Roman"/>
              <a:sym typeface="Times New Roman"/>
            </a:endParaRPr>
          </a:p>
          <a:p>
            <a:pPr marL="457200" lvl="0" indent="0" algn="l" rtl="0">
              <a:lnSpc>
                <a:spcPct val="115000"/>
              </a:lnSpc>
              <a:spcBef>
                <a:spcPts val="0"/>
              </a:spcBef>
              <a:spcAft>
                <a:spcPts val="0"/>
              </a:spcAft>
              <a:buNone/>
            </a:pPr>
            <a:endParaRPr sz="1600">
              <a:solidFill>
                <a:srgbClr val="38761D"/>
              </a:solidFill>
              <a:latin typeface="Times New Roman"/>
              <a:ea typeface="Times New Roman"/>
              <a:cs typeface="Times New Roman"/>
              <a:sym typeface="Times New Roman"/>
            </a:endParaRPr>
          </a:p>
          <a:p>
            <a:pPr marL="457200" lvl="0" indent="-330200" algn="l" rtl="0">
              <a:lnSpc>
                <a:spcPct val="115000"/>
              </a:lnSpc>
              <a:spcBef>
                <a:spcPts val="0"/>
              </a:spcBef>
              <a:spcAft>
                <a:spcPts val="0"/>
              </a:spcAft>
              <a:buClr>
                <a:srgbClr val="38761D"/>
              </a:buClr>
              <a:buSzPts val="1600"/>
              <a:buFont typeface="Times New Roman"/>
              <a:buAutoNum type="alphaLcParenBoth"/>
            </a:pPr>
            <a:r>
              <a:rPr lang="en" sz="1600">
                <a:solidFill>
                  <a:srgbClr val="38761D"/>
                </a:solidFill>
                <a:latin typeface="Times New Roman"/>
                <a:ea typeface="Times New Roman"/>
                <a:cs typeface="Times New Roman"/>
                <a:sym typeface="Times New Roman"/>
              </a:rPr>
              <a:t> the process of forming the Beyond Meat Burger</a:t>
            </a:r>
            <a:endParaRPr sz="1600">
              <a:solidFill>
                <a:srgbClr val="38761D"/>
              </a:solidFill>
              <a:latin typeface="Times New Roman"/>
              <a:ea typeface="Times New Roman"/>
              <a:cs typeface="Times New Roman"/>
              <a:sym typeface="Times New Roman"/>
            </a:endParaRPr>
          </a:p>
          <a:p>
            <a:pPr marL="457200" lvl="0" indent="-330200" algn="l" rtl="0">
              <a:lnSpc>
                <a:spcPct val="115000"/>
              </a:lnSpc>
              <a:spcBef>
                <a:spcPts val="0"/>
              </a:spcBef>
              <a:spcAft>
                <a:spcPts val="0"/>
              </a:spcAft>
              <a:buClr>
                <a:srgbClr val="38761D"/>
              </a:buClr>
              <a:buSzPts val="1600"/>
              <a:buFont typeface="Times New Roman"/>
              <a:buAutoNum type="alphaLcParenBoth"/>
            </a:pPr>
            <a:r>
              <a:rPr lang="en" sz="1600">
                <a:solidFill>
                  <a:srgbClr val="38761D"/>
                </a:solidFill>
                <a:latin typeface="Times New Roman"/>
                <a:ea typeface="Times New Roman"/>
                <a:cs typeface="Times New Roman"/>
                <a:sym typeface="Times New Roman"/>
              </a:rPr>
              <a:t> the fact that consumers are willing to pay a higher price for it. </a:t>
            </a:r>
            <a:endParaRPr sz="1800">
              <a:solidFill>
                <a:srgbClr val="38761D"/>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5"/>
          <p:cNvSpPr txBox="1">
            <a:spLocks noGrp="1"/>
          </p:cNvSpPr>
          <p:nvPr>
            <p:ph type="title"/>
          </p:nvPr>
        </p:nvSpPr>
        <p:spPr>
          <a:xfrm>
            <a:off x="595200" y="545350"/>
            <a:ext cx="84339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a:solidFill>
                  <a:srgbClr val="000000"/>
                </a:solidFill>
                <a:latin typeface="Times New Roman"/>
                <a:ea typeface="Times New Roman"/>
                <a:cs typeface="Times New Roman"/>
                <a:sym typeface="Times New Roman"/>
              </a:rPr>
              <a:t>Do </a:t>
            </a:r>
            <a:r>
              <a:rPr lang="en" sz="3200" b="1">
                <a:solidFill>
                  <a:srgbClr val="000000"/>
                </a:solidFill>
                <a:latin typeface="Times New Roman"/>
                <a:ea typeface="Times New Roman"/>
                <a:cs typeface="Times New Roman"/>
                <a:sym typeface="Times New Roman"/>
              </a:rPr>
              <a:t>YOU</a:t>
            </a:r>
            <a:r>
              <a:rPr lang="en" sz="3200">
                <a:solidFill>
                  <a:srgbClr val="000000"/>
                </a:solidFill>
                <a:latin typeface="Times New Roman"/>
                <a:ea typeface="Times New Roman"/>
                <a:cs typeface="Times New Roman"/>
                <a:sym typeface="Times New Roman"/>
              </a:rPr>
              <a:t> think we should we go Beyond Beef? </a:t>
            </a:r>
            <a:endParaRPr sz="3200">
              <a:solidFill>
                <a:srgbClr val="000000"/>
              </a:solidFill>
              <a:latin typeface="Times New Roman"/>
              <a:ea typeface="Times New Roman"/>
              <a:cs typeface="Times New Roman"/>
              <a:sym typeface="Times New Roman"/>
            </a:endParaRPr>
          </a:p>
        </p:txBody>
      </p:sp>
      <p:sp>
        <p:nvSpPr>
          <p:cNvPr id="224" name="Google Shape;224;p25"/>
          <p:cNvSpPr txBox="1">
            <a:spLocks noGrp="1"/>
          </p:cNvSpPr>
          <p:nvPr>
            <p:ph type="body" idx="1"/>
          </p:nvPr>
        </p:nvSpPr>
        <p:spPr>
          <a:xfrm>
            <a:off x="874950" y="1281400"/>
            <a:ext cx="7874400" cy="100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rgbClr val="274E13"/>
                </a:solidFill>
                <a:latin typeface="Times New Roman"/>
                <a:ea typeface="Times New Roman"/>
                <a:cs typeface="Times New Roman"/>
                <a:sym typeface="Times New Roman"/>
              </a:rPr>
              <a:t>What are you going to reach for at the grocery store? </a:t>
            </a:r>
            <a:endParaRPr sz="2600">
              <a:solidFill>
                <a:srgbClr val="274E13"/>
              </a:solidFill>
              <a:latin typeface="Times New Roman"/>
              <a:ea typeface="Times New Roman"/>
              <a:cs typeface="Times New Roman"/>
              <a:sym typeface="Times New Roman"/>
            </a:endParaRPr>
          </a:p>
          <a:p>
            <a:pPr marL="0" lvl="0" indent="0" algn="l" rtl="0">
              <a:spcBef>
                <a:spcPts val="1600"/>
              </a:spcBef>
              <a:spcAft>
                <a:spcPts val="0"/>
              </a:spcAft>
              <a:buNone/>
            </a:pPr>
            <a:r>
              <a:rPr lang="en" sz="2400"/>
              <a:t> </a:t>
            </a:r>
            <a:endParaRPr sz="2400"/>
          </a:p>
          <a:p>
            <a:pPr marL="0" lvl="0" indent="0" algn="l" rtl="0">
              <a:spcBef>
                <a:spcPts val="1600"/>
              </a:spcBef>
              <a:spcAft>
                <a:spcPts val="1600"/>
              </a:spcAft>
              <a:buNone/>
            </a:pPr>
            <a:endParaRPr sz="2400">
              <a:solidFill>
                <a:srgbClr val="FF0000"/>
              </a:solidFill>
            </a:endParaRPr>
          </a:p>
        </p:txBody>
      </p:sp>
      <p:pic>
        <p:nvPicPr>
          <p:cNvPr id="225" name="Google Shape;225;p25"/>
          <p:cNvPicPr preferRelativeResize="0"/>
          <p:nvPr/>
        </p:nvPicPr>
        <p:blipFill>
          <a:blip r:embed="rId3">
            <a:alphaModFix/>
          </a:blip>
          <a:stretch>
            <a:fillRect/>
          </a:stretch>
        </p:blipFill>
        <p:spPr>
          <a:xfrm>
            <a:off x="2770900" y="1929650"/>
            <a:ext cx="3602176" cy="2103625"/>
          </a:xfrm>
          <a:prstGeom prst="rect">
            <a:avLst/>
          </a:prstGeom>
          <a:noFill/>
          <a:ln>
            <a:noFill/>
          </a:ln>
        </p:spPr>
      </p:pic>
      <p:sp>
        <p:nvSpPr>
          <p:cNvPr id="226" name="Google Shape;226;p25"/>
          <p:cNvSpPr txBox="1"/>
          <p:nvPr/>
        </p:nvSpPr>
        <p:spPr>
          <a:xfrm>
            <a:off x="2760400" y="3984575"/>
            <a:ext cx="3830400" cy="64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Times New Roman"/>
                <a:ea typeface="Times New Roman"/>
                <a:cs typeface="Times New Roman"/>
                <a:sym typeface="Times New Roman"/>
              </a:rPr>
              <a:t>https://www.cfo.com/financial-performance/2019/06/beyond-meat-sales-go-beyond-estimates-in-q1/</a:t>
            </a:r>
            <a:endParaRPr sz="700">
              <a:latin typeface="Times New Roman"/>
              <a:ea typeface="Times New Roman"/>
              <a:cs typeface="Times New Roman"/>
              <a:sym typeface="Times New Roman"/>
            </a:endParaRPr>
          </a:p>
        </p:txBody>
      </p:sp>
      <p:sp>
        <p:nvSpPr>
          <p:cNvPr id="227" name="Google Shape;227;p25"/>
          <p:cNvSpPr txBox="1"/>
          <p:nvPr/>
        </p:nvSpPr>
        <p:spPr>
          <a:xfrm>
            <a:off x="243525" y="4200150"/>
            <a:ext cx="9144000" cy="87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2600">
                <a:solidFill>
                  <a:schemeClr val="dk2"/>
                </a:solidFill>
                <a:latin typeface="Times New Roman"/>
                <a:ea typeface="Times New Roman"/>
                <a:cs typeface="Times New Roman"/>
                <a:sym typeface="Times New Roman"/>
              </a:rPr>
              <a:t>Depending on the pillar you value most, your answer may vary. </a:t>
            </a:r>
            <a:r>
              <a:rPr lang="en" sz="2400">
                <a:solidFill>
                  <a:schemeClr val="dk2"/>
                </a:solidFill>
                <a:latin typeface="Times New Roman"/>
                <a:ea typeface="Times New Roman"/>
                <a:cs typeface="Times New Roman"/>
                <a:sym typeface="Times New Roman"/>
              </a:rPr>
              <a:t> </a:t>
            </a:r>
            <a:endParaRPr>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6"/>
          <p:cNvSpPr txBox="1">
            <a:spLocks noGrp="1"/>
          </p:cNvSpPr>
          <p:nvPr>
            <p:ph type="title"/>
          </p:nvPr>
        </p:nvSpPr>
        <p:spPr>
          <a:xfrm>
            <a:off x="459775" y="403350"/>
            <a:ext cx="7505700" cy="62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00"/>
                </a:solidFill>
                <a:latin typeface="Times New Roman"/>
                <a:ea typeface="Times New Roman"/>
                <a:cs typeface="Times New Roman"/>
                <a:sym typeface="Times New Roman"/>
              </a:rPr>
              <a:t>References </a:t>
            </a:r>
            <a:endParaRPr b="1">
              <a:solidFill>
                <a:srgbClr val="000000"/>
              </a:solidFill>
              <a:latin typeface="Times New Roman"/>
              <a:ea typeface="Times New Roman"/>
              <a:cs typeface="Times New Roman"/>
              <a:sym typeface="Times New Roman"/>
            </a:endParaRPr>
          </a:p>
        </p:txBody>
      </p:sp>
      <p:sp>
        <p:nvSpPr>
          <p:cNvPr id="233" name="Google Shape;233;p26"/>
          <p:cNvSpPr txBox="1">
            <a:spLocks noGrp="1"/>
          </p:cNvSpPr>
          <p:nvPr>
            <p:ph type="body" idx="1"/>
          </p:nvPr>
        </p:nvSpPr>
        <p:spPr>
          <a:xfrm>
            <a:off x="360775" y="970025"/>
            <a:ext cx="8596800" cy="3840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900">
                <a:solidFill>
                  <a:srgbClr val="000000"/>
                </a:solidFill>
                <a:latin typeface="Times New Roman"/>
                <a:ea typeface="Times New Roman"/>
                <a:cs typeface="Times New Roman"/>
                <a:sym typeface="Times New Roman"/>
              </a:rPr>
              <a:t>Alberta Government. 2019. Economic, productive and financial performance of Alberta cow/calf operations; [accessed 2020 Mar 27]. </a:t>
            </a:r>
            <a:endParaRPr sz="900">
              <a:solidFill>
                <a:srgbClr val="000000"/>
              </a:solidFill>
              <a:latin typeface="Times New Roman"/>
              <a:ea typeface="Times New Roman"/>
              <a:cs typeface="Times New Roman"/>
              <a:sym typeface="Times New Roman"/>
            </a:endParaRPr>
          </a:p>
          <a:p>
            <a:pPr marL="0" lvl="0" indent="457200" algn="l" rtl="0">
              <a:lnSpc>
                <a:spcPct val="100000"/>
              </a:lnSpc>
              <a:spcBef>
                <a:spcPts val="0"/>
              </a:spcBef>
              <a:spcAft>
                <a:spcPts val="0"/>
              </a:spcAft>
              <a:buNone/>
            </a:pPr>
            <a:r>
              <a:rPr lang="en" sz="900">
                <a:solidFill>
                  <a:srgbClr val="000000"/>
                </a:solidFill>
                <a:uFill>
                  <a:noFill/>
                </a:uFill>
                <a:latin typeface="Times New Roman"/>
                <a:ea typeface="Times New Roman"/>
                <a:cs typeface="Times New Roman"/>
                <a:sym typeface="Times New Roman"/>
                <a:hlinkClick r:id="rId3"/>
              </a:rPr>
              <a:t>https://open.alberta.ca/publications/agriprofit-economic-production-and-financial-performance-of-alberta-cow-calf-operations</a:t>
            </a:r>
            <a:endParaRPr sz="900">
              <a:solidFill>
                <a:srgbClr val="000000"/>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900">
              <a:solidFill>
                <a:srgbClr val="000000"/>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r>
              <a:rPr lang="en" sz="900">
                <a:solidFill>
                  <a:srgbClr val="000000"/>
                </a:solidFill>
                <a:latin typeface="Times New Roman"/>
                <a:ea typeface="Times New Roman"/>
                <a:cs typeface="Times New Roman"/>
                <a:sym typeface="Times New Roman"/>
              </a:rPr>
              <a:t>Anderson K, Kuhn K. [Internet]. 2014. Cowspiracy. Available from: </a:t>
            </a:r>
            <a:r>
              <a:rPr lang="en" sz="900">
                <a:solidFill>
                  <a:srgbClr val="000000"/>
                </a:solidFill>
                <a:uFill>
                  <a:noFill/>
                </a:uFill>
                <a:latin typeface="Times New Roman"/>
                <a:ea typeface="Times New Roman"/>
                <a:cs typeface="Times New Roman"/>
                <a:sym typeface="Times New Roman"/>
                <a:hlinkClick r:id="rId4"/>
              </a:rPr>
              <a:t>https://www.cowspiracy.com</a:t>
            </a:r>
            <a:r>
              <a:rPr lang="en" sz="900">
                <a:solidFill>
                  <a:srgbClr val="000000"/>
                </a:solidFill>
                <a:latin typeface="Times New Roman"/>
                <a:ea typeface="Times New Roman"/>
                <a:cs typeface="Times New Roman"/>
                <a:sym typeface="Times New Roman"/>
              </a:rPr>
              <a:t>  </a:t>
            </a:r>
            <a:endParaRPr sz="900">
              <a:solidFill>
                <a:srgbClr val="000000"/>
              </a:solidFill>
              <a:latin typeface="Times New Roman"/>
              <a:ea typeface="Times New Roman"/>
              <a:cs typeface="Times New Roman"/>
              <a:sym typeface="Times New Roman"/>
            </a:endParaRPr>
          </a:p>
          <a:p>
            <a:pPr marL="457200" lvl="0" indent="0" algn="l" rtl="0">
              <a:lnSpc>
                <a:spcPct val="100000"/>
              </a:lnSpc>
              <a:spcBef>
                <a:spcPts val="0"/>
              </a:spcBef>
              <a:spcAft>
                <a:spcPts val="0"/>
              </a:spcAft>
              <a:buNone/>
            </a:pPr>
            <a:r>
              <a:rPr lang="en" sz="900">
                <a:solidFill>
                  <a:srgbClr val="000000"/>
                </a:solidFill>
                <a:latin typeface="Times New Roman"/>
                <a:ea typeface="Times New Roman"/>
                <a:cs typeface="Times New Roman"/>
                <a:sym typeface="Times New Roman"/>
              </a:rPr>
              <a:t>*Website includes original sources </a:t>
            </a:r>
            <a:endParaRPr sz="900">
              <a:solidFill>
                <a:srgbClr val="000000"/>
              </a:solidFill>
              <a:latin typeface="Times New Roman"/>
              <a:ea typeface="Times New Roman"/>
              <a:cs typeface="Times New Roman"/>
              <a:sym typeface="Times New Roman"/>
            </a:endParaRPr>
          </a:p>
          <a:p>
            <a:pPr marL="457200" lvl="0" indent="0" algn="l" rtl="0">
              <a:lnSpc>
                <a:spcPct val="100000"/>
              </a:lnSpc>
              <a:spcBef>
                <a:spcPts val="0"/>
              </a:spcBef>
              <a:spcAft>
                <a:spcPts val="0"/>
              </a:spcAft>
              <a:buNone/>
            </a:pPr>
            <a:endParaRPr sz="900">
              <a:solidFill>
                <a:srgbClr val="000000"/>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r>
              <a:rPr lang="en" sz="900">
                <a:solidFill>
                  <a:srgbClr val="000000"/>
                </a:solidFill>
                <a:latin typeface="Times New Roman"/>
                <a:ea typeface="Times New Roman"/>
                <a:cs typeface="Times New Roman"/>
                <a:sym typeface="Times New Roman"/>
              </a:rPr>
              <a:t>Beyond Beef®. [accessed 2020 Mar 27]. </a:t>
            </a:r>
            <a:r>
              <a:rPr lang="en" sz="900">
                <a:solidFill>
                  <a:srgbClr val="000000"/>
                </a:solidFill>
                <a:uFill>
                  <a:noFill/>
                </a:uFill>
                <a:latin typeface="Times New Roman"/>
                <a:ea typeface="Times New Roman"/>
                <a:cs typeface="Times New Roman"/>
                <a:sym typeface="Times New Roman"/>
                <a:hlinkClick r:id="rId5"/>
              </a:rPr>
              <a:t>https://www.beyondmeat.com/products/beyond-beef/</a:t>
            </a:r>
            <a:endParaRPr sz="900">
              <a:solidFill>
                <a:srgbClr val="000000"/>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900">
              <a:solidFill>
                <a:srgbClr val="000000"/>
              </a:solidFill>
              <a:latin typeface="Times New Roman"/>
              <a:ea typeface="Times New Roman"/>
              <a:cs typeface="Times New Roman"/>
              <a:sym typeface="Times New Roman"/>
            </a:endParaRPr>
          </a:p>
          <a:p>
            <a:pPr marL="457200" lvl="0" indent="-457200" algn="l" rtl="0">
              <a:lnSpc>
                <a:spcPct val="100000"/>
              </a:lnSpc>
              <a:spcBef>
                <a:spcPts val="0"/>
              </a:spcBef>
              <a:spcAft>
                <a:spcPts val="0"/>
              </a:spcAft>
              <a:buNone/>
            </a:pPr>
            <a:r>
              <a:rPr lang="en" sz="900">
                <a:solidFill>
                  <a:srgbClr val="000000"/>
                </a:solidFill>
                <a:latin typeface="Times New Roman"/>
                <a:ea typeface="Times New Roman"/>
                <a:cs typeface="Times New Roman"/>
                <a:sym typeface="Times New Roman"/>
              </a:rPr>
              <a:t>Heller MC, Keoleian GA. 2018. Beyond Meat Beyond Burger Life Cycle Assessment: A detailed comparison between a plant- based and an animal-based protein source. Center for Sustainable Systems University of Michigan. 3(1): 1-41. </a:t>
            </a:r>
            <a:r>
              <a:rPr lang="en" sz="900">
                <a:solidFill>
                  <a:srgbClr val="000000"/>
                </a:solidFill>
                <a:uFill>
                  <a:noFill/>
                </a:uFill>
                <a:latin typeface="Times New Roman"/>
                <a:ea typeface="Times New Roman"/>
                <a:cs typeface="Times New Roman"/>
                <a:sym typeface="Times New Roman"/>
                <a:hlinkClick r:id="rId6"/>
              </a:rPr>
              <a:t>http://css.umich.edu/sites/default/files/publication/CSS18-10.pdf</a:t>
            </a:r>
            <a:r>
              <a:rPr lang="en" sz="900">
                <a:solidFill>
                  <a:srgbClr val="000000"/>
                </a:solidFill>
                <a:latin typeface="Times New Roman"/>
                <a:ea typeface="Times New Roman"/>
                <a:cs typeface="Times New Roman"/>
                <a:sym typeface="Times New Roman"/>
              </a:rPr>
              <a:t>  </a:t>
            </a:r>
            <a:endParaRPr sz="900">
              <a:solidFill>
                <a:srgbClr val="000000"/>
              </a:solidFill>
              <a:latin typeface="Times New Roman"/>
              <a:ea typeface="Times New Roman"/>
              <a:cs typeface="Times New Roman"/>
              <a:sym typeface="Times New Roman"/>
            </a:endParaRPr>
          </a:p>
          <a:p>
            <a:pPr marL="457200" lvl="0" indent="-457200" algn="l" rtl="0">
              <a:lnSpc>
                <a:spcPct val="100000"/>
              </a:lnSpc>
              <a:spcBef>
                <a:spcPts val="0"/>
              </a:spcBef>
              <a:spcAft>
                <a:spcPts val="0"/>
              </a:spcAft>
              <a:buNone/>
            </a:pPr>
            <a:endParaRPr sz="900">
              <a:solidFill>
                <a:srgbClr val="000000"/>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r>
              <a:rPr lang="en" sz="900">
                <a:solidFill>
                  <a:srgbClr val="000000"/>
                </a:solidFill>
                <a:latin typeface="Times New Roman"/>
                <a:ea typeface="Times New Roman"/>
                <a:cs typeface="Times New Roman"/>
                <a:sym typeface="Times New Roman"/>
              </a:rPr>
              <a:t>Kmietowicz Z. Red meat consumption is linked to higher risk of death from most major causes. Bmj. 2017 Sep. doi:10.1136/bmj.j2241</a:t>
            </a:r>
            <a:endParaRPr sz="900">
              <a:solidFill>
                <a:srgbClr val="000000"/>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900">
              <a:solidFill>
                <a:srgbClr val="000000"/>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r>
              <a:rPr lang="en" sz="900">
                <a:solidFill>
                  <a:srgbClr val="000000"/>
                </a:solidFill>
                <a:latin typeface="Times New Roman"/>
                <a:ea typeface="Times New Roman"/>
                <a:cs typeface="Times New Roman"/>
                <a:sym typeface="Times New Roman"/>
              </a:rPr>
              <a:t>Red meat and nutrition. [accessed 2020 Mar 27]. </a:t>
            </a:r>
            <a:r>
              <a:rPr lang="en" sz="900">
                <a:solidFill>
                  <a:srgbClr val="000000"/>
                </a:solidFill>
                <a:uFill>
                  <a:noFill/>
                </a:uFill>
                <a:latin typeface="Times New Roman"/>
                <a:ea typeface="Times New Roman"/>
                <a:cs typeface="Times New Roman"/>
                <a:sym typeface="Times New Roman"/>
                <a:hlinkClick r:id="rId7"/>
              </a:rPr>
              <a:t>http://meatandhealth.redmeatinfo.com/red-meat-and-health-the-facts/red-meat-and-nutrition.aspx</a:t>
            </a:r>
            <a:endParaRPr sz="900">
              <a:solidFill>
                <a:srgbClr val="000000"/>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900">
              <a:solidFill>
                <a:srgbClr val="000000"/>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r>
              <a:rPr lang="en" sz="900">
                <a:solidFill>
                  <a:srgbClr val="000000"/>
                </a:solidFill>
                <a:latin typeface="Times New Roman"/>
                <a:ea typeface="Times New Roman"/>
                <a:cs typeface="Times New Roman"/>
                <a:sym typeface="Times New Roman"/>
              </a:rPr>
              <a:t>Sabaté J, Soret S. Sustainability of plant-based diets: back to the future. The American Journal of Clinical Nutrition. 2014;100(suppl_1). </a:t>
            </a:r>
            <a:endParaRPr sz="900">
              <a:solidFill>
                <a:srgbClr val="000000"/>
              </a:solidFill>
              <a:latin typeface="Times New Roman"/>
              <a:ea typeface="Times New Roman"/>
              <a:cs typeface="Times New Roman"/>
              <a:sym typeface="Times New Roman"/>
            </a:endParaRPr>
          </a:p>
          <a:p>
            <a:pPr marL="0" lvl="0" indent="457200" algn="l" rtl="0">
              <a:lnSpc>
                <a:spcPct val="100000"/>
              </a:lnSpc>
              <a:spcBef>
                <a:spcPts val="0"/>
              </a:spcBef>
              <a:spcAft>
                <a:spcPts val="0"/>
              </a:spcAft>
              <a:buNone/>
            </a:pPr>
            <a:r>
              <a:rPr lang="en" sz="900">
                <a:solidFill>
                  <a:srgbClr val="000000"/>
                </a:solidFill>
                <a:latin typeface="Times New Roman"/>
                <a:ea typeface="Times New Roman"/>
                <a:cs typeface="Times New Roman"/>
                <a:sym typeface="Times New Roman"/>
              </a:rPr>
              <a:t>doi:10.3945/ajcn.113.071522</a:t>
            </a:r>
            <a:endParaRPr sz="900">
              <a:solidFill>
                <a:srgbClr val="000000"/>
              </a:solidFill>
              <a:latin typeface="Times New Roman"/>
              <a:ea typeface="Times New Roman"/>
              <a:cs typeface="Times New Roman"/>
              <a:sym typeface="Times New Roman"/>
            </a:endParaRPr>
          </a:p>
          <a:p>
            <a:pPr marL="0" lvl="0" indent="457200" algn="l" rtl="0">
              <a:lnSpc>
                <a:spcPct val="100000"/>
              </a:lnSpc>
              <a:spcBef>
                <a:spcPts val="0"/>
              </a:spcBef>
              <a:spcAft>
                <a:spcPts val="0"/>
              </a:spcAft>
              <a:buNone/>
            </a:pPr>
            <a:endParaRPr sz="90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r>
              <a:rPr lang="en" sz="900">
                <a:solidFill>
                  <a:srgbClr val="000000"/>
                </a:solidFill>
                <a:latin typeface="Times New Roman"/>
                <a:ea typeface="Times New Roman"/>
                <a:cs typeface="Times New Roman"/>
                <a:sym typeface="Times New Roman"/>
              </a:rPr>
              <a:t>Kevany K. 2019. Plant-Based Diets for Succulence and Sustainability. London: Routledge. [accessed 2020 March 26]. p 15-44. </a:t>
            </a:r>
            <a:endParaRPr sz="900">
              <a:solidFill>
                <a:srgbClr val="000000"/>
              </a:solidFill>
              <a:latin typeface="Times New Roman"/>
              <a:ea typeface="Times New Roman"/>
              <a:cs typeface="Times New Roman"/>
              <a:sym typeface="Times New Roman"/>
            </a:endParaRPr>
          </a:p>
          <a:p>
            <a:pPr marL="0" lvl="0" indent="457200" algn="l" rtl="0">
              <a:spcBef>
                <a:spcPts val="0"/>
              </a:spcBef>
              <a:spcAft>
                <a:spcPts val="0"/>
              </a:spcAft>
              <a:buNone/>
            </a:pPr>
            <a:r>
              <a:rPr lang="en" sz="900">
                <a:solidFill>
                  <a:srgbClr val="000000"/>
                </a:solidFill>
                <a:uFill>
                  <a:noFill/>
                </a:uFill>
                <a:latin typeface="Times New Roman"/>
                <a:ea typeface="Times New Roman"/>
                <a:cs typeface="Times New Roman"/>
                <a:sym typeface="Times New Roman"/>
                <a:hlinkClick r:id="rId8"/>
              </a:rPr>
              <a:t>https://doi-org.login.ezproxy.library.ualberta.ca/10.4324/9780429427138</a:t>
            </a:r>
            <a:r>
              <a:rPr lang="en" sz="900">
                <a:solidFill>
                  <a:srgbClr val="000000"/>
                </a:solidFill>
                <a:latin typeface="Times New Roman"/>
                <a:ea typeface="Times New Roman"/>
                <a:cs typeface="Times New Roman"/>
                <a:sym typeface="Times New Roman"/>
              </a:rPr>
              <a:t> </a:t>
            </a:r>
            <a:endParaRPr sz="900">
              <a:solidFill>
                <a:srgbClr val="000000"/>
              </a:solidFill>
              <a:latin typeface="Times New Roman"/>
              <a:ea typeface="Times New Roman"/>
              <a:cs typeface="Times New Roman"/>
              <a:sym typeface="Times New Roman"/>
            </a:endParaRPr>
          </a:p>
          <a:p>
            <a:pPr marL="0" lvl="0" indent="457200" algn="l" rtl="0">
              <a:spcBef>
                <a:spcPts val="0"/>
              </a:spcBef>
              <a:spcAft>
                <a:spcPts val="0"/>
              </a:spcAft>
              <a:buNone/>
            </a:pPr>
            <a:endParaRPr sz="900">
              <a:solidFill>
                <a:srgbClr val="000000"/>
              </a:solidFill>
              <a:latin typeface="Times New Roman"/>
              <a:ea typeface="Times New Roman"/>
              <a:cs typeface="Times New Roman"/>
              <a:sym typeface="Times New Roman"/>
            </a:endParaRPr>
          </a:p>
          <a:p>
            <a:pPr marL="457200" lvl="0" indent="-457200" algn="l" rtl="0">
              <a:lnSpc>
                <a:spcPct val="100000"/>
              </a:lnSpc>
              <a:spcBef>
                <a:spcPts val="0"/>
              </a:spcBef>
              <a:spcAft>
                <a:spcPts val="0"/>
              </a:spcAft>
              <a:buNone/>
            </a:pPr>
            <a:r>
              <a:rPr lang="en" sz="900">
                <a:solidFill>
                  <a:srgbClr val="000000"/>
                </a:solidFill>
                <a:latin typeface="Times New Roman"/>
                <a:ea typeface="Times New Roman"/>
                <a:cs typeface="Times New Roman"/>
                <a:sym typeface="Times New Roman"/>
              </a:rPr>
              <a:t>Markets and Markets. 2019. Plant-based meat market by source (Soy, Wheat, Pea, Quinoa, Oats, Beans, Nuts), Product (Burger patties, sausages, strips &amp; nuggets, meatballs), Type (Pork, Beef, Chicken, Fish), Process, and Region- Global Forecast to 2025. [accessed 27 March 2020]. </a:t>
            </a:r>
            <a:r>
              <a:rPr lang="en" sz="900">
                <a:solidFill>
                  <a:srgbClr val="000000"/>
                </a:solidFill>
                <a:uFill>
                  <a:noFill/>
                </a:uFill>
                <a:latin typeface="Times New Roman"/>
                <a:ea typeface="Times New Roman"/>
                <a:cs typeface="Times New Roman"/>
                <a:sym typeface="Times New Roman"/>
                <a:hlinkClick r:id="rId9"/>
              </a:rPr>
              <a:t>https://www.marketsandmarkets.com/Market-Reports/plant-based-meat-market-44922705.html</a:t>
            </a:r>
            <a:endParaRPr sz="900">
              <a:solidFill>
                <a:srgbClr val="000000"/>
              </a:solidFill>
              <a:latin typeface="Times New Roman"/>
              <a:ea typeface="Times New Roman"/>
              <a:cs typeface="Times New Roman"/>
              <a:sym typeface="Times New Roman"/>
            </a:endParaRPr>
          </a:p>
          <a:p>
            <a:pPr marL="457200" lvl="0" indent="-457200" algn="l" rtl="0">
              <a:lnSpc>
                <a:spcPct val="100000"/>
              </a:lnSpc>
              <a:spcBef>
                <a:spcPts val="1600"/>
              </a:spcBef>
              <a:spcAft>
                <a:spcPts val="0"/>
              </a:spcAft>
              <a:buNone/>
            </a:pPr>
            <a:r>
              <a:rPr lang="en" sz="900">
                <a:solidFill>
                  <a:srgbClr val="000000"/>
                </a:solidFill>
                <a:latin typeface="Times New Roman"/>
                <a:ea typeface="Times New Roman"/>
                <a:cs typeface="Times New Roman"/>
                <a:sym typeface="Times New Roman"/>
              </a:rPr>
              <a:t>Taylor K, Gal S. 2019. How the Beyond Burger and the Impossible Burger actually compare when it comes to calories, sodium and more. [accessed 27 March 2020] </a:t>
            </a:r>
            <a:r>
              <a:rPr lang="en" sz="900">
                <a:solidFill>
                  <a:srgbClr val="000000"/>
                </a:solidFill>
                <a:uFill>
                  <a:noFill/>
                </a:uFill>
                <a:latin typeface="Times New Roman"/>
                <a:ea typeface="Times New Roman"/>
                <a:cs typeface="Times New Roman"/>
                <a:sym typeface="Times New Roman"/>
                <a:hlinkClick r:id="rId10"/>
              </a:rPr>
              <a:t>https://www.businessinsider.com.au/beyond-burger-vs-impossible-burger-nutrition-compares-2019-6</a:t>
            </a:r>
            <a:endParaRPr sz="90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endParaRPr sz="900">
              <a:solidFill>
                <a:srgbClr val="000000"/>
              </a:solidFill>
              <a:latin typeface="Times New Roman"/>
              <a:ea typeface="Times New Roman"/>
              <a:cs typeface="Times New Roman"/>
              <a:sym typeface="Times New Roman"/>
            </a:endParaRPr>
          </a:p>
          <a:p>
            <a:pPr marL="0" lvl="0" indent="457200" algn="l" rtl="0">
              <a:spcBef>
                <a:spcPts val="0"/>
              </a:spcBef>
              <a:spcAft>
                <a:spcPts val="0"/>
              </a:spcAft>
              <a:buNone/>
            </a:pPr>
            <a:endParaRPr sz="1000">
              <a:solidFill>
                <a:srgbClr val="000000"/>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1000">
              <a:solidFill>
                <a:srgbClr val="274E13"/>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00"/>
                </a:solidFill>
                <a:latin typeface="Times New Roman"/>
                <a:ea typeface="Times New Roman"/>
                <a:cs typeface="Times New Roman"/>
                <a:sym typeface="Times New Roman"/>
              </a:rPr>
              <a:t>Defining Sustainability  </a:t>
            </a:r>
            <a:endParaRPr b="1">
              <a:solidFill>
                <a:srgbClr val="000000"/>
              </a:solidFill>
              <a:latin typeface="Times New Roman"/>
              <a:ea typeface="Times New Roman"/>
              <a:cs typeface="Times New Roman"/>
              <a:sym typeface="Times New Roman"/>
            </a:endParaRPr>
          </a:p>
        </p:txBody>
      </p:sp>
      <p:sp>
        <p:nvSpPr>
          <p:cNvPr id="136" name="Google Shape;136;p14"/>
          <p:cNvSpPr txBox="1">
            <a:spLocks noGrp="1"/>
          </p:cNvSpPr>
          <p:nvPr>
            <p:ph type="body" idx="1"/>
          </p:nvPr>
        </p:nvSpPr>
        <p:spPr>
          <a:xfrm>
            <a:off x="819150" y="1549950"/>
            <a:ext cx="7505700" cy="28689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274E13"/>
                </a:solidFill>
                <a:latin typeface="Times New Roman"/>
                <a:ea typeface="Times New Roman"/>
                <a:cs typeface="Times New Roman"/>
                <a:sym typeface="Times New Roman"/>
              </a:rPr>
              <a:t>Three Pillars of Sustainability </a:t>
            </a:r>
            <a:endParaRPr sz="2400">
              <a:solidFill>
                <a:srgbClr val="274E13"/>
              </a:solidFill>
              <a:latin typeface="Times New Roman"/>
              <a:ea typeface="Times New Roman"/>
              <a:cs typeface="Times New Roman"/>
              <a:sym typeface="Times New Roman"/>
            </a:endParaRPr>
          </a:p>
          <a:p>
            <a:pPr marL="457200" lvl="0" indent="-381000" algn="l" rtl="0">
              <a:spcBef>
                <a:spcPts val="1600"/>
              </a:spcBef>
              <a:spcAft>
                <a:spcPts val="0"/>
              </a:spcAft>
              <a:buClr>
                <a:srgbClr val="6AA84F"/>
              </a:buClr>
              <a:buSzPts val="2400"/>
              <a:buFont typeface="Times New Roman"/>
              <a:buAutoNum type="arabicPeriod"/>
            </a:pPr>
            <a:r>
              <a:rPr lang="en" sz="2400">
                <a:solidFill>
                  <a:srgbClr val="6AA84F"/>
                </a:solidFill>
                <a:latin typeface="Times New Roman"/>
                <a:ea typeface="Times New Roman"/>
                <a:cs typeface="Times New Roman"/>
                <a:sym typeface="Times New Roman"/>
              </a:rPr>
              <a:t>People - Society </a:t>
            </a:r>
            <a:endParaRPr sz="2400">
              <a:solidFill>
                <a:srgbClr val="6AA84F"/>
              </a:solidFill>
              <a:latin typeface="Times New Roman"/>
              <a:ea typeface="Times New Roman"/>
              <a:cs typeface="Times New Roman"/>
              <a:sym typeface="Times New Roman"/>
            </a:endParaRPr>
          </a:p>
          <a:p>
            <a:pPr marL="457200" lvl="0" indent="-381000" algn="l" rtl="0">
              <a:spcBef>
                <a:spcPts val="0"/>
              </a:spcBef>
              <a:spcAft>
                <a:spcPts val="0"/>
              </a:spcAft>
              <a:buClr>
                <a:srgbClr val="6AA84F"/>
              </a:buClr>
              <a:buSzPts val="2400"/>
              <a:buFont typeface="Times New Roman"/>
              <a:buAutoNum type="arabicPeriod"/>
            </a:pPr>
            <a:r>
              <a:rPr lang="en" sz="2400">
                <a:solidFill>
                  <a:srgbClr val="6AA84F"/>
                </a:solidFill>
                <a:latin typeface="Times New Roman"/>
                <a:ea typeface="Times New Roman"/>
                <a:cs typeface="Times New Roman"/>
                <a:sym typeface="Times New Roman"/>
              </a:rPr>
              <a:t>Planet - Environment </a:t>
            </a:r>
            <a:endParaRPr sz="2400">
              <a:solidFill>
                <a:srgbClr val="6AA84F"/>
              </a:solidFill>
              <a:latin typeface="Times New Roman"/>
              <a:ea typeface="Times New Roman"/>
              <a:cs typeface="Times New Roman"/>
              <a:sym typeface="Times New Roman"/>
            </a:endParaRPr>
          </a:p>
          <a:p>
            <a:pPr marL="457200" lvl="0" indent="-381000" algn="l" rtl="0">
              <a:spcBef>
                <a:spcPts val="0"/>
              </a:spcBef>
              <a:spcAft>
                <a:spcPts val="0"/>
              </a:spcAft>
              <a:buClr>
                <a:srgbClr val="6AA84F"/>
              </a:buClr>
              <a:buSzPts val="2400"/>
              <a:buFont typeface="Times New Roman"/>
              <a:buAutoNum type="arabicPeriod"/>
            </a:pPr>
            <a:r>
              <a:rPr lang="en" sz="2400">
                <a:solidFill>
                  <a:srgbClr val="6AA84F"/>
                </a:solidFill>
                <a:latin typeface="Times New Roman"/>
                <a:ea typeface="Times New Roman"/>
                <a:cs typeface="Times New Roman"/>
                <a:sym typeface="Times New Roman"/>
              </a:rPr>
              <a:t>Profit - Economy </a:t>
            </a:r>
            <a:endParaRPr sz="2400">
              <a:solidFill>
                <a:srgbClr val="6AA84F"/>
              </a:solidFill>
              <a:latin typeface="Times New Roman"/>
              <a:ea typeface="Times New Roman"/>
              <a:cs typeface="Times New Roman"/>
              <a:sym typeface="Times New Roman"/>
            </a:endParaRPr>
          </a:p>
        </p:txBody>
      </p:sp>
      <p:pic>
        <p:nvPicPr>
          <p:cNvPr id="137" name="Google Shape;137;p14"/>
          <p:cNvPicPr preferRelativeResize="0"/>
          <p:nvPr/>
        </p:nvPicPr>
        <p:blipFill>
          <a:blip r:embed="rId3">
            <a:alphaModFix/>
          </a:blip>
          <a:stretch>
            <a:fillRect/>
          </a:stretch>
        </p:blipFill>
        <p:spPr>
          <a:xfrm>
            <a:off x="5116250" y="1426975"/>
            <a:ext cx="3490074" cy="2729275"/>
          </a:xfrm>
          <a:prstGeom prst="rect">
            <a:avLst/>
          </a:prstGeom>
          <a:noFill/>
          <a:ln>
            <a:noFill/>
          </a:ln>
        </p:spPr>
      </p:pic>
      <p:sp>
        <p:nvSpPr>
          <p:cNvPr id="138" name="Google Shape;138;p14"/>
          <p:cNvSpPr txBox="1"/>
          <p:nvPr/>
        </p:nvSpPr>
        <p:spPr>
          <a:xfrm>
            <a:off x="5576775" y="4156250"/>
            <a:ext cx="3634200" cy="71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Times New Roman"/>
                <a:ea typeface="Times New Roman"/>
                <a:cs typeface="Times New Roman"/>
                <a:sym typeface="Times New Roman"/>
              </a:rPr>
              <a:t>https://www.thwink.org/sustain/glossary/ThreePillarsOfSustainability.htm</a:t>
            </a:r>
            <a:endParaRPr sz="700">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5"/>
          <p:cNvSpPr txBox="1">
            <a:spLocks noGrp="1"/>
          </p:cNvSpPr>
          <p:nvPr>
            <p:ph type="title"/>
          </p:nvPr>
        </p:nvSpPr>
        <p:spPr>
          <a:xfrm>
            <a:off x="819150" y="67845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a:solidFill>
                  <a:srgbClr val="000000"/>
                </a:solidFill>
                <a:latin typeface="Times New Roman"/>
                <a:ea typeface="Times New Roman"/>
                <a:cs typeface="Times New Roman"/>
                <a:sym typeface="Times New Roman"/>
              </a:rPr>
              <a:t>People</a:t>
            </a:r>
            <a:endParaRPr sz="3200" b="1">
              <a:solidFill>
                <a:srgbClr val="000000"/>
              </a:solidFill>
              <a:latin typeface="Times New Roman"/>
              <a:ea typeface="Times New Roman"/>
              <a:cs typeface="Times New Roman"/>
              <a:sym typeface="Times New Roman"/>
            </a:endParaRPr>
          </a:p>
        </p:txBody>
      </p:sp>
      <p:sp>
        <p:nvSpPr>
          <p:cNvPr id="144" name="Google Shape;144;p15"/>
          <p:cNvSpPr txBox="1">
            <a:spLocks noGrp="1"/>
          </p:cNvSpPr>
          <p:nvPr>
            <p:ph type="body" idx="1"/>
          </p:nvPr>
        </p:nvSpPr>
        <p:spPr>
          <a:xfrm>
            <a:off x="768225" y="1383350"/>
            <a:ext cx="3686100" cy="3308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b="1" u="sng">
                <a:solidFill>
                  <a:srgbClr val="274E13"/>
                </a:solidFill>
                <a:latin typeface="Times New Roman"/>
                <a:ea typeface="Times New Roman"/>
                <a:cs typeface="Times New Roman"/>
                <a:sym typeface="Times New Roman"/>
              </a:rPr>
              <a:t>Population Growth</a:t>
            </a:r>
            <a:r>
              <a:rPr lang="en">
                <a:solidFill>
                  <a:srgbClr val="274E13"/>
                </a:solidFill>
                <a:latin typeface="Times New Roman"/>
                <a:ea typeface="Times New Roman"/>
                <a:cs typeface="Times New Roman"/>
                <a:sym typeface="Times New Roman"/>
              </a:rPr>
              <a:t> -  </a:t>
            </a:r>
            <a:endParaRPr>
              <a:solidFill>
                <a:srgbClr val="274E13"/>
              </a:solidFill>
              <a:latin typeface="Times New Roman"/>
              <a:ea typeface="Times New Roman"/>
              <a:cs typeface="Times New Roman"/>
              <a:sym typeface="Times New Roman"/>
            </a:endParaRPr>
          </a:p>
          <a:p>
            <a:pPr marL="457200" lvl="0" indent="-304800" algn="l" rtl="0">
              <a:lnSpc>
                <a:spcPct val="100000"/>
              </a:lnSpc>
              <a:spcBef>
                <a:spcPts val="1600"/>
              </a:spcBef>
              <a:spcAft>
                <a:spcPts val="0"/>
              </a:spcAft>
              <a:buClr>
                <a:srgbClr val="6AA84F"/>
              </a:buClr>
              <a:buSzPts val="1200"/>
              <a:buFont typeface="Times New Roman"/>
              <a:buChar char="●"/>
            </a:pPr>
            <a:r>
              <a:rPr lang="en" sz="1200">
                <a:solidFill>
                  <a:srgbClr val="6AA84F"/>
                </a:solidFill>
                <a:latin typeface="Times New Roman"/>
                <a:ea typeface="Times New Roman"/>
                <a:cs typeface="Times New Roman"/>
                <a:sym typeface="Times New Roman"/>
              </a:rPr>
              <a:t>The global population has rapidly increased, creating a problem of food security.</a:t>
            </a:r>
            <a:endParaRPr sz="1200">
              <a:solidFill>
                <a:srgbClr val="6AA84F"/>
              </a:solidFill>
              <a:latin typeface="Times New Roman"/>
              <a:ea typeface="Times New Roman"/>
              <a:cs typeface="Times New Roman"/>
              <a:sym typeface="Times New Roman"/>
            </a:endParaRPr>
          </a:p>
          <a:p>
            <a:pPr marL="457200" lvl="0" indent="-311150" algn="l" rtl="0">
              <a:lnSpc>
                <a:spcPct val="100000"/>
              </a:lnSpc>
              <a:spcBef>
                <a:spcPts val="0"/>
              </a:spcBef>
              <a:spcAft>
                <a:spcPts val="0"/>
              </a:spcAft>
              <a:buClr>
                <a:srgbClr val="6AA84F"/>
              </a:buClr>
              <a:buSzPts val="1300"/>
              <a:buFont typeface="Times New Roman"/>
              <a:buChar char="●"/>
            </a:pPr>
            <a:r>
              <a:rPr lang="en" sz="1200">
                <a:solidFill>
                  <a:srgbClr val="6AA84F"/>
                </a:solidFill>
                <a:latin typeface="Times New Roman"/>
                <a:ea typeface="Times New Roman"/>
                <a:cs typeface="Times New Roman"/>
                <a:sym typeface="Times New Roman"/>
              </a:rPr>
              <a:t>Reliance on meat protein sources alone to accomodate to the growing demand of the population is unsustainable both economically and environmentally. </a:t>
            </a:r>
            <a:endParaRPr sz="1200">
              <a:solidFill>
                <a:srgbClr val="6AA84F"/>
              </a:solidFill>
              <a:latin typeface="Times New Roman"/>
              <a:ea typeface="Times New Roman"/>
              <a:cs typeface="Times New Roman"/>
              <a:sym typeface="Times New Roman"/>
            </a:endParaRPr>
          </a:p>
          <a:p>
            <a:pPr marL="457200" lvl="0" indent="-304800" algn="l" rtl="0">
              <a:lnSpc>
                <a:spcPct val="100000"/>
              </a:lnSpc>
              <a:spcBef>
                <a:spcPts val="0"/>
              </a:spcBef>
              <a:spcAft>
                <a:spcPts val="0"/>
              </a:spcAft>
              <a:buClr>
                <a:srgbClr val="6AA84F"/>
              </a:buClr>
              <a:buSzPts val="1200"/>
              <a:buFont typeface="Times New Roman"/>
              <a:buChar char="●"/>
            </a:pPr>
            <a:r>
              <a:rPr lang="en" sz="1200">
                <a:solidFill>
                  <a:srgbClr val="6AA84F"/>
                </a:solidFill>
                <a:latin typeface="Times New Roman"/>
                <a:ea typeface="Times New Roman"/>
                <a:cs typeface="Times New Roman"/>
                <a:sym typeface="Times New Roman"/>
              </a:rPr>
              <a:t>Introduction of plant-based meats offers consumers alternatives and increases food supply.</a:t>
            </a:r>
            <a:endParaRPr sz="1200">
              <a:solidFill>
                <a:srgbClr val="6AA84F"/>
              </a:solidFill>
              <a:latin typeface="Times New Roman"/>
              <a:ea typeface="Times New Roman"/>
              <a:cs typeface="Times New Roman"/>
              <a:sym typeface="Times New Roman"/>
            </a:endParaRPr>
          </a:p>
          <a:p>
            <a:pPr marL="0" lvl="0" indent="0" algn="l" rtl="0">
              <a:lnSpc>
                <a:spcPct val="100000"/>
              </a:lnSpc>
              <a:spcBef>
                <a:spcPts val="1600"/>
              </a:spcBef>
              <a:spcAft>
                <a:spcPts val="0"/>
              </a:spcAft>
              <a:buNone/>
            </a:pPr>
            <a:r>
              <a:rPr lang="en" b="1" u="sng">
                <a:solidFill>
                  <a:srgbClr val="274E13"/>
                </a:solidFill>
                <a:latin typeface="Times New Roman"/>
                <a:ea typeface="Times New Roman"/>
                <a:cs typeface="Times New Roman"/>
                <a:sym typeface="Times New Roman"/>
              </a:rPr>
              <a:t>Cost to people</a:t>
            </a:r>
            <a:r>
              <a:rPr lang="en">
                <a:solidFill>
                  <a:srgbClr val="274E13"/>
                </a:solidFill>
                <a:latin typeface="Times New Roman"/>
                <a:ea typeface="Times New Roman"/>
                <a:cs typeface="Times New Roman"/>
                <a:sym typeface="Times New Roman"/>
              </a:rPr>
              <a:t> - </a:t>
            </a:r>
            <a:endParaRPr>
              <a:solidFill>
                <a:srgbClr val="274E13"/>
              </a:solidFill>
              <a:latin typeface="Times New Roman"/>
              <a:ea typeface="Times New Roman"/>
              <a:cs typeface="Times New Roman"/>
              <a:sym typeface="Times New Roman"/>
            </a:endParaRPr>
          </a:p>
          <a:p>
            <a:pPr marL="457200" lvl="0" indent="-304800" algn="l" rtl="0">
              <a:lnSpc>
                <a:spcPct val="100000"/>
              </a:lnSpc>
              <a:spcBef>
                <a:spcPts val="1600"/>
              </a:spcBef>
              <a:spcAft>
                <a:spcPts val="0"/>
              </a:spcAft>
              <a:buClr>
                <a:srgbClr val="6AA84F"/>
              </a:buClr>
              <a:buSzPts val="1200"/>
              <a:buFont typeface="Times New Roman"/>
              <a:buChar char="●"/>
            </a:pPr>
            <a:r>
              <a:rPr lang="en" sz="1200">
                <a:solidFill>
                  <a:srgbClr val="6AA84F"/>
                </a:solidFill>
                <a:latin typeface="Times New Roman"/>
                <a:ea typeface="Times New Roman"/>
                <a:cs typeface="Times New Roman"/>
                <a:sym typeface="Times New Roman"/>
              </a:rPr>
              <a:t>Beyond Meat is more expensive due to the increased cost in labour wise and technology.</a:t>
            </a:r>
            <a:endParaRPr>
              <a:solidFill>
                <a:srgbClr val="6AA84F"/>
              </a:solidFill>
              <a:latin typeface="Times New Roman"/>
              <a:ea typeface="Times New Roman"/>
              <a:cs typeface="Times New Roman"/>
              <a:sym typeface="Times New Roman"/>
            </a:endParaRPr>
          </a:p>
          <a:p>
            <a:pPr marL="0" lvl="0" indent="0" algn="l" rtl="0">
              <a:lnSpc>
                <a:spcPct val="100000"/>
              </a:lnSpc>
              <a:spcBef>
                <a:spcPts val="700"/>
              </a:spcBef>
              <a:spcAft>
                <a:spcPts val="1600"/>
              </a:spcAft>
              <a:buNone/>
            </a:pPr>
            <a:endParaRPr/>
          </a:p>
        </p:txBody>
      </p:sp>
      <p:sp>
        <p:nvSpPr>
          <p:cNvPr id="145" name="Google Shape;145;p15"/>
          <p:cNvSpPr txBox="1">
            <a:spLocks noGrp="1"/>
          </p:cNvSpPr>
          <p:nvPr>
            <p:ph type="body" idx="2"/>
          </p:nvPr>
        </p:nvSpPr>
        <p:spPr>
          <a:xfrm>
            <a:off x="4638750" y="1433525"/>
            <a:ext cx="3686100" cy="3168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b="1" u="sng">
                <a:solidFill>
                  <a:srgbClr val="274E13"/>
                </a:solidFill>
                <a:latin typeface="Times New Roman"/>
                <a:ea typeface="Times New Roman"/>
                <a:cs typeface="Times New Roman"/>
                <a:sym typeface="Times New Roman"/>
              </a:rPr>
              <a:t>Age</a:t>
            </a:r>
            <a:r>
              <a:rPr lang="en">
                <a:solidFill>
                  <a:srgbClr val="274E13"/>
                </a:solidFill>
                <a:latin typeface="Times New Roman"/>
                <a:ea typeface="Times New Roman"/>
                <a:cs typeface="Times New Roman"/>
                <a:sym typeface="Times New Roman"/>
              </a:rPr>
              <a:t> - </a:t>
            </a:r>
            <a:endParaRPr>
              <a:solidFill>
                <a:srgbClr val="274E13"/>
              </a:solidFill>
              <a:latin typeface="Times New Roman"/>
              <a:ea typeface="Times New Roman"/>
              <a:cs typeface="Times New Roman"/>
              <a:sym typeface="Times New Roman"/>
            </a:endParaRPr>
          </a:p>
          <a:p>
            <a:pPr marL="457200" lvl="0" indent="-304800" algn="l" rtl="0">
              <a:lnSpc>
                <a:spcPct val="100000"/>
              </a:lnSpc>
              <a:spcBef>
                <a:spcPts val="700"/>
              </a:spcBef>
              <a:spcAft>
                <a:spcPts val="0"/>
              </a:spcAft>
              <a:buClr>
                <a:srgbClr val="6AA84F"/>
              </a:buClr>
              <a:buSzPts val="1200"/>
              <a:buFont typeface="Times New Roman"/>
              <a:buChar char="●"/>
            </a:pPr>
            <a:r>
              <a:rPr lang="en" sz="1200">
                <a:solidFill>
                  <a:srgbClr val="6AA84F"/>
                </a:solidFill>
                <a:latin typeface="Times New Roman"/>
                <a:ea typeface="Times New Roman"/>
                <a:cs typeface="Times New Roman"/>
                <a:sym typeface="Times New Roman"/>
              </a:rPr>
              <a:t>The increase in education about animal welfare and the environmental impacts of animal agriculture in school curricula has resulted in the younger generations driving the demand for the Beyond meat products.</a:t>
            </a:r>
            <a:endParaRPr sz="1200">
              <a:solidFill>
                <a:srgbClr val="6AA84F"/>
              </a:solidFill>
              <a:latin typeface="Times New Roman"/>
              <a:ea typeface="Times New Roman"/>
              <a:cs typeface="Times New Roman"/>
              <a:sym typeface="Times New Roman"/>
            </a:endParaRPr>
          </a:p>
          <a:p>
            <a:pPr marL="0" lvl="0" indent="0" algn="l" rtl="0">
              <a:lnSpc>
                <a:spcPct val="100000"/>
              </a:lnSpc>
              <a:spcBef>
                <a:spcPts val="700"/>
              </a:spcBef>
              <a:spcAft>
                <a:spcPts val="0"/>
              </a:spcAft>
              <a:buNone/>
            </a:pPr>
            <a:endParaRPr>
              <a:solidFill>
                <a:srgbClr val="274E13"/>
              </a:solidFill>
              <a:latin typeface="Times New Roman"/>
              <a:ea typeface="Times New Roman"/>
              <a:cs typeface="Times New Roman"/>
              <a:sym typeface="Times New Roman"/>
            </a:endParaRPr>
          </a:p>
          <a:p>
            <a:pPr marL="0" lvl="0" indent="0" algn="l" rtl="0">
              <a:lnSpc>
                <a:spcPct val="100000"/>
              </a:lnSpc>
              <a:spcBef>
                <a:spcPts val="700"/>
              </a:spcBef>
              <a:spcAft>
                <a:spcPts val="0"/>
              </a:spcAft>
              <a:buNone/>
            </a:pPr>
            <a:r>
              <a:rPr lang="en" b="1" u="sng">
                <a:solidFill>
                  <a:srgbClr val="274E13"/>
                </a:solidFill>
                <a:latin typeface="Times New Roman"/>
                <a:ea typeface="Times New Roman"/>
                <a:cs typeface="Times New Roman"/>
                <a:sym typeface="Times New Roman"/>
              </a:rPr>
              <a:t>Geographic Distribution (location)</a:t>
            </a:r>
            <a:r>
              <a:rPr lang="en">
                <a:solidFill>
                  <a:srgbClr val="274E13"/>
                </a:solidFill>
                <a:latin typeface="Times New Roman"/>
                <a:ea typeface="Times New Roman"/>
                <a:cs typeface="Times New Roman"/>
                <a:sym typeface="Times New Roman"/>
              </a:rPr>
              <a:t> -</a:t>
            </a:r>
            <a:endParaRPr>
              <a:solidFill>
                <a:srgbClr val="274E13"/>
              </a:solidFill>
              <a:latin typeface="Times New Roman"/>
              <a:ea typeface="Times New Roman"/>
              <a:cs typeface="Times New Roman"/>
              <a:sym typeface="Times New Roman"/>
            </a:endParaRPr>
          </a:p>
          <a:p>
            <a:pPr marL="457200" lvl="0" indent="-304800" algn="l" rtl="0">
              <a:lnSpc>
                <a:spcPct val="100000"/>
              </a:lnSpc>
              <a:spcBef>
                <a:spcPts val="700"/>
              </a:spcBef>
              <a:spcAft>
                <a:spcPts val="0"/>
              </a:spcAft>
              <a:buClr>
                <a:srgbClr val="6AA84F"/>
              </a:buClr>
              <a:buSzPts val="1200"/>
              <a:buFont typeface="Times New Roman"/>
              <a:buChar char="●"/>
            </a:pPr>
            <a:r>
              <a:rPr lang="en" sz="1200">
                <a:solidFill>
                  <a:srgbClr val="6AA84F"/>
                </a:solidFill>
                <a:latin typeface="Times New Roman"/>
                <a:ea typeface="Times New Roman"/>
                <a:cs typeface="Times New Roman"/>
                <a:sym typeface="Times New Roman"/>
              </a:rPr>
              <a:t>The demand for vegetarian products is increasing in emerging countries - mainly countries in Asia and South America. </a:t>
            </a:r>
            <a:endParaRPr sz="1200">
              <a:solidFill>
                <a:srgbClr val="6AA84F"/>
              </a:solidFill>
              <a:latin typeface="Times New Roman"/>
              <a:ea typeface="Times New Roman"/>
              <a:cs typeface="Times New Roman"/>
              <a:sym typeface="Times New Roman"/>
            </a:endParaRPr>
          </a:p>
          <a:p>
            <a:pPr marL="457200" lvl="0" indent="-304800" algn="l" rtl="0">
              <a:lnSpc>
                <a:spcPct val="100000"/>
              </a:lnSpc>
              <a:spcBef>
                <a:spcPts val="0"/>
              </a:spcBef>
              <a:spcAft>
                <a:spcPts val="0"/>
              </a:spcAft>
              <a:buClr>
                <a:srgbClr val="6AA84F"/>
              </a:buClr>
              <a:buSzPts val="1200"/>
              <a:buFont typeface="Times New Roman"/>
              <a:buChar char="●"/>
            </a:pPr>
            <a:r>
              <a:rPr lang="en" sz="1200">
                <a:solidFill>
                  <a:srgbClr val="6AA84F"/>
                </a:solidFill>
                <a:latin typeface="Times New Roman"/>
                <a:ea typeface="Times New Roman"/>
                <a:cs typeface="Times New Roman"/>
                <a:sym typeface="Times New Roman"/>
              </a:rPr>
              <a:t>Europe and North America are the largest regions contributing to the growth of the plant based meat.</a:t>
            </a:r>
            <a:endParaRPr sz="1200">
              <a:solidFill>
                <a:srgbClr val="6AA84F"/>
              </a:solidFill>
              <a:latin typeface="Times New Roman"/>
              <a:ea typeface="Times New Roman"/>
              <a:cs typeface="Times New Roman"/>
              <a:sym typeface="Times New Roman"/>
            </a:endParaRPr>
          </a:p>
          <a:p>
            <a:pPr marL="0" lvl="0" indent="0" algn="l" rtl="0">
              <a:lnSpc>
                <a:spcPct val="100000"/>
              </a:lnSpc>
              <a:spcBef>
                <a:spcPts val="700"/>
              </a:spcBef>
              <a:spcAft>
                <a:spcPts val="700"/>
              </a:spcAft>
              <a:buNone/>
            </a:pPr>
            <a:endParaRPr sz="1200">
              <a:solidFill>
                <a:srgbClr val="000000"/>
              </a:solidFill>
              <a:latin typeface="Times New Roman"/>
              <a:ea typeface="Times New Roman"/>
              <a:cs typeface="Times New Roman"/>
              <a:sym typeface="Times New Roman"/>
            </a:endParaRPr>
          </a:p>
        </p:txBody>
      </p:sp>
      <p:sp>
        <p:nvSpPr>
          <p:cNvPr id="146" name="Google Shape;146;p15"/>
          <p:cNvSpPr txBox="1"/>
          <p:nvPr/>
        </p:nvSpPr>
        <p:spPr>
          <a:xfrm rot="-5400000">
            <a:off x="8070600" y="769300"/>
            <a:ext cx="1370100" cy="23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600">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6"/>
          <p:cNvSpPr txBox="1">
            <a:spLocks noGrp="1"/>
          </p:cNvSpPr>
          <p:nvPr>
            <p:ph type="title"/>
          </p:nvPr>
        </p:nvSpPr>
        <p:spPr>
          <a:xfrm>
            <a:off x="819150" y="8007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a:solidFill>
                  <a:srgbClr val="000000"/>
                </a:solidFill>
                <a:latin typeface="Times New Roman"/>
                <a:ea typeface="Times New Roman"/>
                <a:cs typeface="Times New Roman"/>
                <a:sym typeface="Times New Roman"/>
              </a:rPr>
              <a:t>People</a:t>
            </a:r>
            <a:r>
              <a:rPr lang="en" b="1">
                <a:solidFill>
                  <a:srgbClr val="000000"/>
                </a:solidFill>
                <a:latin typeface="Times New Roman"/>
                <a:ea typeface="Times New Roman"/>
                <a:cs typeface="Times New Roman"/>
                <a:sym typeface="Times New Roman"/>
              </a:rPr>
              <a:t> </a:t>
            </a:r>
            <a:endParaRPr b="1">
              <a:solidFill>
                <a:srgbClr val="000000"/>
              </a:solidFill>
              <a:latin typeface="Times New Roman"/>
              <a:ea typeface="Times New Roman"/>
              <a:cs typeface="Times New Roman"/>
              <a:sym typeface="Times New Roman"/>
            </a:endParaRPr>
          </a:p>
        </p:txBody>
      </p:sp>
      <p:sp>
        <p:nvSpPr>
          <p:cNvPr id="152" name="Google Shape;152;p16"/>
          <p:cNvSpPr txBox="1">
            <a:spLocks noGrp="1"/>
          </p:cNvSpPr>
          <p:nvPr>
            <p:ph type="body" idx="1"/>
          </p:nvPr>
        </p:nvSpPr>
        <p:spPr>
          <a:xfrm>
            <a:off x="819150" y="1493975"/>
            <a:ext cx="3686100" cy="31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u="sng">
                <a:solidFill>
                  <a:srgbClr val="274E13"/>
                </a:solidFill>
                <a:latin typeface="Times New Roman"/>
                <a:ea typeface="Times New Roman"/>
                <a:cs typeface="Times New Roman"/>
                <a:sym typeface="Times New Roman"/>
              </a:rPr>
              <a:t>Nutrition </a:t>
            </a:r>
            <a:r>
              <a:rPr lang="en" b="1">
                <a:solidFill>
                  <a:srgbClr val="274E13"/>
                </a:solidFill>
                <a:latin typeface="Times New Roman"/>
                <a:ea typeface="Times New Roman"/>
                <a:cs typeface="Times New Roman"/>
                <a:sym typeface="Times New Roman"/>
              </a:rPr>
              <a:t>-</a:t>
            </a:r>
            <a:r>
              <a:rPr lang="en">
                <a:solidFill>
                  <a:srgbClr val="274E13"/>
                </a:solidFill>
                <a:latin typeface="Times New Roman"/>
                <a:ea typeface="Times New Roman"/>
                <a:cs typeface="Times New Roman"/>
                <a:sym typeface="Times New Roman"/>
              </a:rPr>
              <a:t> </a:t>
            </a:r>
            <a:endParaRPr>
              <a:solidFill>
                <a:srgbClr val="274E13"/>
              </a:solidFill>
              <a:latin typeface="Times New Roman"/>
              <a:ea typeface="Times New Roman"/>
              <a:cs typeface="Times New Roman"/>
              <a:sym typeface="Times New Roman"/>
            </a:endParaRPr>
          </a:p>
          <a:p>
            <a:pPr marL="457200" lvl="0" indent="-304800" algn="l" rtl="0">
              <a:spcBef>
                <a:spcPts val="1600"/>
              </a:spcBef>
              <a:spcAft>
                <a:spcPts val="0"/>
              </a:spcAft>
              <a:buClr>
                <a:srgbClr val="38761D"/>
              </a:buClr>
              <a:buSzPts val="1200"/>
              <a:buFont typeface="Times New Roman"/>
              <a:buChar char="●"/>
            </a:pPr>
            <a:r>
              <a:rPr lang="en" sz="1200">
                <a:solidFill>
                  <a:srgbClr val="38761D"/>
                </a:solidFill>
                <a:latin typeface="Times New Roman"/>
                <a:ea typeface="Times New Roman"/>
                <a:cs typeface="Times New Roman"/>
                <a:sym typeface="Times New Roman"/>
              </a:rPr>
              <a:t>Beyond meat: </a:t>
            </a:r>
            <a:endParaRPr sz="1200">
              <a:solidFill>
                <a:srgbClr val="38761D"/>
              </a:solidFill>
              <a:latin typeface="Times New Roman"/>
              <a:ea typeface="Times New Roman"/>
              <a:cs typeface="Times New Roman"/>
              <a:sym typeface="Times New Roman"/>
            </a:endParaRPr>
          </a:p>
          <a:p>
            <a:pPr marL="914400" lvl="1" indent="-304800" algn="l" rtl="0">
              <a:spcBef>
                <a:spcPts val="0"/>
              </a:spcBef>
              <a:spcAft>
                <a:spcPts val="0"/>
              </a:spcAft>
              <a:buClr>
                <a:srgbClr val="6AA84F"/>
              </a:buClr>
              <a:buSzPts val="1200"/>
              <a:buFont typeface="Times New Roman"/>
              <a:buChar char="○"/>
            </a:pPr>
            <a:r>
              <a:rPr lang="en" sz="1200">
                <a:solidFill>
                  <a:srgbClr val="6AA84F"/>
                </a:solidFill>
                <a:latin typeface="Times New Roman"/>
                <a:ea typeface="Times New Roman"/>
                <a:cs typeface="Times New Roman"/>
                <a:sym typeface="Times New Roman"/>
              </a:rPr>
              <a:t>longer longevity</a:t>
            </a:r>
            <a:endParaRPr sz="1200">
              <a:solidFill>
                <a:srgbClr val="6AA84F"/>
              </a:solidFill>
              <a:latin typeface="Times New Roman"/>
              <a:ea typeface="Times New Roman"/>
              <a:cs typeface="Times New Roman"/>
              <a:sym typeface="Times New Roman"/>
            </a:endParaRPr>
          </a:p>
          <a:p>
            <a:pPr marL="914400" lvl="1" indent="-304800" algn="l" rtl="0">
              <a:spcBef>
                <a:spcPts val="0"/>
              </a:spcBef>
              <a:spcAft>
                <a:spcPts val="0"/>
              </a:spcAft>
              <a:buClr>
                <a:srgbClr val="6AA84F"/>
              </a:buClr>
              <a:buSzPts val="1200"/>
              <a:buFont typeface="Times New Roman"/>
              <a:buChar char="○"/>
            </a:pPr>
            <a:r>
              <a:rPr lang="en" sz="1200">
                <a:solidFill>
                  <a:srgbClr val="6AA84F"/>
                </a:solidFill>
                <a:latin typeface="Times New Roman"/>
                <a:ea typeface="Times New Roman"/>
                <a:cs typeface="Times New Roman"/>
                <a:sym typeface="Times New Roman"/>
              </a:rPr>
              <a:t>lower risk of chronic disease</a:t>
            </a:r>
            <a:endParaRPr sz="1200">
              <a:solidFill>
                <a:srgbClr val="6AA84F"/>
              </a:solidFill>
              <a:latin typeface="Times New Roman"/>
              <a:ea typeface="Times New Roman"/>
              <a:cs typeface="Times New Roman"/>
              <a:sym typeface="Times New Roman"/>
            </a:endParaRPr>
          </a:p>
          <a:p>
            <a:pPr marL="457200" lvl="0" indent="-304800" algn="l" rtl="0">
              <a:spcBef>
                <a:spcPts val="0"/>
              </a:spcBef>
              <a:spcAft>
                <a:spcPts val="0"/>
              </a:spcAft>
              <a:buClr>
                <a:srgbClr val="38761D"/>
              </a:buClr>
              <a:buSzPts val="1200"/>
              <a:buFont typeface="Times New Roman"/>
              <a:buChar char="●"/>
            </a:pPr>
            <a:r>
              <a:rPr lang="en" sz="1200">
                <a:solidFill>
                  <a:srgbClr val="38761D"/>
                </a:solidFill>
                <a:latin typeface="Times New Roman"/>
                <a:ea typeface="Times New Roman"/>
                <a:cs typeface="Times New Roman"/>
                <a:sym typeface="Times New Roman"/>
              </a:rPr>
              <a:t>Real meat: </a:t>
            </a:r>
            <a:endParaRPr sz="1200">
              <a:solidFill>
                <a:srgbClr val="38761D"/>
              </a:solidFill>
              <a:latin typeface="Times New Roman"/>
              <a:ea typeface="Times New Roman"/>
              <a:cs typeface="Times New Roman"/>
              <a:sym typeface="Times New Roman"/>
            </a:endParaRPr>
          </a:p>
          <a:p>
            <a:pPr marL="914400" lvl="1" indent="-304800" algn="l" rtl="0">
              <a:spcBef>
                <a:spcPts val="0"/>
              </a:spcBef>
              <a:spcAft>
                <a:spcPts val="0"/>
              </a:spcAft>
              <a:buClr>
                <a:srgbClr val="6AA84F"/>
              </a:buClr>
              <a:buSzPts val="1200"/>
              <a:buFont typeface="Times New Roman"/>
              <a:buChar char="○"/>
            </a:pPr>
            <a:r>
              <a:rPr lang="en" sz="1200">
                <a:solidFill>
                  <a:srgbClr val="6AA84F"/>
                </a:solidFill>
                <a:latin typeface="Times New Roman"/>
                <a:ea typeface="Times New Roman"/>
                <a:cs typeface="Times New Roman"/>
                <a:sym typeface="Times New Roman"/>
              </a:rPr>
              <a:t>higher risk of premature death</a:t>
            </a:r>
            <a:endParaRPr sz="1200">
              <a:solidFill>
                <a:srgbClr val="6AA84F"/>
              </a:solidFill>
              <a:latin typeface="Times New Roman"/>
              <a:ea typeface="Times New Roman"/>
              <a:cs typeface="Times New Roman"/>
              <a:sym typeface="Times New Roman"/>
            </a:endParaRPr>
          </a:p>
          <a:p>
            <a:pPr marL="0" lvl="0" indent="0" algn="l" rtl="0">
              <a:spcBef>
                <a:spcPts val="1600"/>
              </a:spcBef>
              <a:spcAft>
                <a:spcPts val="0"/>
              </a:spcAft>
              <a:buNone/>
            </a:pPr>
            <a:r>
              <a:rPr lang="en" sz="1200">
                <a:solidFill>
                  <a:srgbClr val="6AA84F"/>
                </a:solidFill>
                <a:latin typeface="Times New Roman"/>
                <a:ea typeface="Times New Roman"/>
                <a:cs typeface="Times New Roman"/>
                <a:sym typeface="Times New Roman"/>
              </a:rPr>
              <a:t>Both Beyond Meat and beef burgers have similar calorie values. However beef burgers have higher amounts of unsaturated fats which are known to cause heart related health issues.</a:t>
            </a:r>
            <a:endParaRPr sz="1200">
              <a:solidFill>
                <a:srgbClr val="6AA84F"/>
              </a:solidFill>
              <a:latin typeface="Times New Roman"/>
              <a:ea typeface="Times New Roman"/>
              <a:cs typeface="Times New Roman"/>
              <a:sym typeface="Times New Roman"/>
            </a:endParaRPr>
          </a:p>
          <a:p>
            <a:pPr marL="0" lvl="0" indent="0" algn="l" rtl="0">
              <a:spcBef>
                <a:spcPts val="1600"/>
              </a:spcBef>
              <a:spcAft>
                <a:spcPts val="1600"/>
              </a:spcAft>
              <a:buNone/>
            </a:pPr>
            <a:endParaRPr/>
          </a:p>
        </p:txBody>
      </p:sp>
      <p:sp>
        <p:nvSpPr>
          <p:cNvPr id="153" name="Google Shape;153;p16"/>
          <p:cNvSpPr txBox="1">
            <a:spLocks noGrp="1"/>
          </p:cNvSpPr>
          <p:nvPr>
            <p:ph type="body" idx="2"/>
          </p:nvPr>
        </p:nvSpPr>
        <p:spPr>
          <a:xfrm>
            <a:off x="4638750" y="1493975"/>
            <a:ext cx="3686100" cy="3330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b="1" u="sng">
                <a:solidFill>
                  <a:srgbClr val="274E13"/>
                </a:solidFill>
                <a:latin typeface="Times New Roman"/>
                <a:ea typeface="Times New Roman"/>
                <a:cs typeface="Times New Roman"/>
                <a:sym typeface="Times New Roman"/>
              </a:rPr>
              <a:t>Environmental Impact</a:t>
            </a:r>
            <a:r>
              <a:rPr lang="en" b="1">
                <a:solidFill>
                  <a:srgbClr val="274E13"/>
                </a:solidFill>
                <a:latin typeface="Times New Roman"/>
                <a:ea typeface="Times New Roman"/>
                <a:cs typeface="Times New Roman"/>
                <a:sym typeface="Times New Roman"/>
              </a:rPr>
              <a:t> -</a:t>
            </a:r>
            <a:endParaRPr b="1">
              <a:solidFill>
                <a:srgbClr val="274E13"/>
              </a:solidFill>
              <a:latin typeface="Times New Roman"/>
              <a:ea typeface="Times New Roman"/>
              <a:cs typeface="Times New Roman"/>
              <a:sym typeface="Times New Roman"/>
            </a:endParaRPr>
          </a:p>
          <a:p>
            <a:pPr marL="457200" lvl="0" indent="-311150" algn="l" rtl="0">
              <a:lnSpc>
                <a:spcPct val="100000"/>
              </a:lnSpc>
              <a:spcBef>
                <a:spcPts val="1600"/>
              </a:spcBef>
              <a:spcAft>
                <a:spcPts val="0"/>
              </a:spcAft>
              <a:buClr>
                <a:srgbClr val="6AA84F"/>
              </a:buClr>
              <a:buSzPts val="1300"/>
              <a:buFont typeface="Times New Roman"/>
              <a:buChar char="●"/>
            </a:pPr>
            <a:r>
              <a:rPr lang="en" sz="1200">
                <a:solidFill>
                  <a:srgbClr val="6AA84F"/>
                </a:solidFill>
                <a:latin typeface="Times New Roman"/>
                <a:ea typeface="Times New Roman"/>
                <a:cs typeface="Times New Roman"/>
                <a:sym typeface="Times New Roman"/>
              </a:rPr>
              <a:t>Food proteins from plant sources are of interest because of their nutritional value and their eco-friendly carbon footprint. </a:t>
            </a:r>
            <a:endParaRPr sz="1200">
              <a:solidFill>
                <a:srgbClr val="6AA84F"/>
              </a:solidFill>
              <a:latin typeface="Times New Roman"/>
              <a:ea typeface="Times New Roman"/>
              <a:cs typeface="Times New Roman"/>
              <a:sym typeface="Times New Roman"/>
            </a:endParaRPr>
          </a:p>
          <a:p>
            <a:pPr marL="0" lvl="0" indent="0" algn="l" rtl="0">
              <a:lnSpc>
                <a:spcPct val="100000"/>
              </a:lnSpc>
              <a:spcBef>
                <a:spcPts val="1600"/>
              </a:spcBef>
              <a:spcAft>
                <a:spcPts val="0"/>
              </a:spcAft>
              <a:buNone/>
            </a:pPr>
            <a:r>
              <a:rPr lang="en" sz="1200" b="1" u="sng">
                <a:solidFill>
                  <a:srgbClr val="274E13"/>
                </a:solidFill>
                <a:latin typeface="Times New Roman"/>
                <a:ea typeface="Times New Roman"/>
                <a:cs typeface="Times New Roman"/>
                <a:sym typeface="Times New Roman"/>
              </a:rPr>
              <a:t>Research and technological Development </a:t>
            </a:r>
            <a:r>
              <a:rPr lang="en" sz="1200" b="1">
                <a:solidFill>
                  <a:srgbClr val="274E13"/>
                </a:solidFill>
                <a:latin typeface="Times New Roman"/>
                <a:ea typeface="Times New Roman"/>
                <a:cs typeface="Times New Roman"/>
                <a:sym typeface="Times New Roman"/>
              </a:rPr>
              <a:t>- </a:t>
            </a:r>
            <a:endParaRPr sz="1200" b="1">
              <a:solidFill>
                <a:srgbClr val="274E13"/>
              </a:solidFill>
              <a:latin typeface="Times New Roman"/>
              <a:ea typeface="Times New Roman"/>
              <a:cs typeface="Times New Roman"/>
              <a:sym typeface="Times New Roman"/>
            </a:endParaRPr>
          </a:p>
          <a:p>
            <a:pPr marL="457200" lvl="0" indent="-304800" algn="l" rtl="0">
              <a:lnSpc>
                <a:spcPct val="100000"/>
              </a:lnSpc>
              <a:spcBef>
                <a:spcPts val="700"/>
              </a:spcBef>
              <a:spcAft>
                <a:spcPts val="0"/>
              </a:spcAft>
              <a:buClr>
                <a:srgbClr val="6AA84F"/>
              </a:buClr>
              <a:buSzPts val="1200"/>
              <a:buFont typeface="Times New Roman"/>
              <a:buChar char="●"/>
            </a:pPr>
            <a:r>
              <a:rPr lang="en" sz="1200">
                <a:solidFill>
                  <a:srgbClr val="6AA84F"/>
                </a:solidFill>
                <a:latin typeface="Times New Roman"/>
                <a:ea typeface="Times New Roman"/>
                <a:cs typeface="Times New Roman"/>
                <a:sym typeface="Times New Roman"/>
              </a:rPr>
              <a:t>The plant-based meat market is expected to grow by 15% between 2019 and 2025. </a:t>
            </a:r>
            <a:endParaRPr sz="1200">
              <a:solidFill>
                <a:srgbClr val="6AA84F"/>
              </a:solidFill>
              <a:latin typeface="Times New Roman"/>
              <a:ea typeface="Times New Roman"/>
              <a:cs typeface="Times New Roman"/>
              <a:sym typeface="Times New Roman"/>
            </a:endParaRPr>
          </a:p>
          <a:p>
            <a:pPr marL="457200" lvl="0" indent="-304800" algn="l" rtl="0">
              <a:lnSpc>
                <a:spcPct val="100000"/>
              </a:lnSpc>
              <a:spcBef>
                <a:spcPts val="0"/>
              </a:spcBef>
              <a:spcAft>
                <a:spcPts val="0"/>
              </a:spcAft>
              <a:buClr>
                <a:srgbClr val="6AA84F"/>
              </a:buClr>
              <a:buSzPts val="1200"/>
              <a:buFont typeface="Times New Roman"/>
              <a:buChar char="●"/>
            </a:pPr>
            <a:r>
              <a:rPr lang="en" sz="1200">
                <a:solidFill>
                  <a:srgbClr val="6AA84F"/>
                </a:solidFill>
                <a:latin typeface="Times New Roman"/>
                <a:ea typeface="Times New Roman"/>
                <a:cs typeface="Times New Roman"/>
                <a:sym typeface="Times New Roman"/>
              </a:rPr>
              <a:t>Advances in research and development have resulted in products with better aromas, texture, nutritive value, and longer shelf life which makes plant based alternatives more appealing to consumers. </a:t>
            </a:r>
            <a:endParaRPr sz="1200">
              <a:solidFill>
                <a:srgbClr val="6AA84F"/>
              </a:solidFill>
              <a:latin typeface="Times New Roman"/>
              <a:ea typeface="Times New Roman"/>
              <a:cs typeface="Times New Roman"/>
              <a:sym typeface="Times New Roman"/>
            </a:endParaRPr>
          </a:p>
          <a:p>
            <a:pPr marL="0" lvl="0" indent="0" algn="l" rtl="0">
              <a:lnSpc>
                <a:spcPct val="100000"/>
              </a:lnSpc>
              <a:spcBef>
                <a:spcPts val="700"/>
              </a:spcBef>
              <a:spcAft>
                <a:spcPts val="1600"/>
              </a:spcAft>
              <a:buNone/>
            </a:pPr>
            <a:endParaRPr/>
          </a:p>
        </p:txBody>
      </p:sp>
      <p:pic>
        <p:nvPicPr>
          <p:cNvPr id="154" name="Google Shape;154;p16"/>
          <p:cNvPicPr preferRelativeResize="0"/>
          <p:nvPr/>
        </p:nvPicPr>
        <p:blipFill>
          <a:blip r:embed="rId3">
            <a:alphaModFix/>
          </a:blip>
          <a:stretch>
            <a:fillRect/>
          </a:stretch>
        </p:blipFill>
        <p:spPr>
          <a:xfrm>
            <a:off x="7167146" y="340887"/>
            <a:ext cx="1414454" cy="1414425"/>
          </a:xfrm>
          <a:prstGeom prst="rect">
            <a:avLst/>
          </a:prstGeom>
          <a:noFill/>
          <a:ln>
            <a:noFill/>
          </a:ln>
        </p:spPr>
      </p:pic>
      <p:sp>
        <p:nvSpPr>
          <p:cNvPr id="155" name="Google Shape;155;p16"/>
          <p:cNvSpPr txBox="1"/>
          <p:nvPr/>
        </p:nvSpPr>
        <p:spPr>
          <a:xfrm rot="-5400000">
            <a:off x="8081850" y="924488"/>
            <a:ext cx="1359000" cy="24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latin typeface="Times New Roman"/>
                <a:ea typeface="Times New Roman"/>
                <a:cs typeface="Times New Roman"/>
                <a:sym typeface="Times New Roman"/>
              </a:rPr>
              <a:t>https://www.beyondmeat.com/about/</a:t>
            </a:r>
            <a:endParaRPr sz="600">
              <a:latin typeface="Times New Roman"/>
              <a:ea typeface="Times New Roman"/>
              <a:cs typeface="Times New Roman"/>
              <a:sym typeface="Times New Roman"/>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7"/>
          <p:cNvSpPr txBox="1">
            <a:spLocks noGrp="1"/>
          </p:cNvSpPr>
          <p:nvPr>
            <p:ph type="title"/>
          </p:nvPr>
        </p:nvSpPr>
        <p:spPr>
          <a:xfrm>
            <a:off x="819150" y="626375"/>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a:solidFill>
                  <a:srgbClr val="000000"/>
                </a:solidFill>
                <a:latin typeface="Times New Roman"/>
                <a:ea typeface="Times New Roman"/>
                <a:cs typeface="Times New Roman"/>
                <a:sym typeface="Times New Roman"/>
              </a:rPr>
              <a:t>People </a:t>
            </a:r>
            <a:r>
              <a:rPr lang="en" sz="1800" b="1">
                <a:solidFill>
                  <a:srgbClr val="000000"/>
                </a:solidFill>
                <a:latin typeface="Times New Roman"/>
                <a:ea typeface="Times New Roman"/>
                <a:cs typeface="Times New Roman"/>
                <a:sym typeface="Times New Roman"/>
              </a:rPr>
              <a:t>-</a:t>
            </a:r>
            <a:r>
              <a:rPr lang="en" sz="1800" b="1">
                <a:latin typeface="Times New Roman"/>
                <a:ea typeface="Times New Roman"/>
                <a:cs typeface="Times New Roman"/>
                <a:sym typeface="Times New Roman"/>
              </a:rPr>
              <a:t> </a:t>
            </a:r>
            <a:r>
              <a:rPr lang="en" sz="2000" b="1">
                <a:solidFill>
                  <a:srgbClr val="274E13"/>
                </a:solidFill>
                <a:latin typeface="Times New Roman"/>
                <a:ea typeface="Times New Roman"/>
                <a:cs typeface="Times New Roman"/>
                <a:sym typeface="Times New Roman"/>
              </a:rPr>
              <a:t>Summary</a:t>
            </a:r>
            <a:r>
              <a:rPr lang="en" sz="2000">
                <a:latin typeface="Times New Roman"/>
                <a:ea typeface="Times New Roman"/>
                <a:cs typeface="Times New Roman"/>
                <a:sym typeface="Times New Roman"/>
              </a:rPr>
              <a:t> </a:t>
            </a:r>
            <a:endParaRPr sz="2000">
              <a:latin typeface="Times New Roman"/>
              <a:ea typeface="Times New Roman"/>
              <a:cs typeface="Times New Roman"/>
              <a:sym typeface="Times New Roman"/>
            </a:endParaRPr>
          </a:p>
        </p:txBody>
      </p:sp>
      <p:sp>
        <p:nvSpPr>
          <p:cNvPr id="161" name="Google Shape;161;p17"/>
          <p:cNvSpPr txBox="1">
            <a:spLocks noGrp="1"/>
          </p:cNvSpPr>
          <p:nvPr>
            <p:ph type="body" idx="1"/>
          </p:nvPr>
        </p:nvSpPr>
        <p:spPr>
          <a:xfrm>
            <a:off x="819150" y="1377975"/>
            <a:ext cx="7505700" cy="344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b="1" u="sng">
                <a:solidFill>
                  <a:srgbClr val="274E13"/>
                </a:solidFill>
                <a:latin typeface="Times New Roman"/>
                <a:ea typeface="Times New Roman"/>
                <a:cs typeface="Times New Roman"/>
                <a:sym typeface="Times New Roman"/>
              </a:rPr>
              <a:t>Accessibility</a:t>
            </a:r>
            <a:r>
              <a:rPr lang="en" sz="1500" b="1">
                <a:solidFill>
                  <a:srgbClr val="274E13"/>
                </a:solidFill>
                <a:latin typeface="Times New Roman"/>
                <a:ea typeface="Times New Roman"/>
                <a:cs typeface="Times New Roman"/>
                <a:sym typeface="Times New Roman"/>
              </a:rPr>
              <a:t>:</a:t>
            </a:r>
            <a:r>
              <a:rPr lang="en" sz="1500">
                <a:latin typeface="Times New Roman"/>
                <a:ea typeface="Times New Roman"/>
                <a:cs typeface="Times New Roman"/>
                <a:sym typeface="Times New Roman"/>
              </a:rPr>
              <a:t> </a:t>
            </a:r>
            <a:r>
              <a:rPr lang="en" sz="1500">
                <a:solidFill>
                  <a:srgbClr val="6AA84F"/>
                </a:solidFill>
                <a:latin typeface="Times New Roman"/>
                <a:ea typeface="Times New Roman"/>
                <a:cs typeface="Times New Roman"/>
                <a:sym typeface="Times New Roman"/>
              </a:rPr>
              <a:t>The high input costs such as technology, raw materials, and human capital required to make the Beyond Meat burger, makes it less accessible to the global population. Not all countries have the resources needed to produce Beyond Meat burgers yet. Beef is more readily available to the global population and input resources are more widely distributed. In terms of mitigating food insecurity, beef burgers are more sustainable than Beyond Meat burger because they are more accessible to the growing population.</a:t>
            </a:r>
            <a:endParaRPr sz="1500">
              <a:solidFill>
                <a:srgbClr val="6AA84F"/>
              </a:solidFill>
              <a:latin typeface="Times New Roman"/>
              <a:ea typeface="Times New Roman"/>
              <a:cs typeface="Times New Roman"/>
              <a:sym typeface="Times New Roman"/>
            </a:endParaRPr>
          </a:p>
          <a:p>
            <a:pPr marL="0" lvl="0" indent="0" algn="l" rtl="0">
              <a:spcBef>
                <a:spcPts val="1600"/>
              </a:spcBef>
              <a:spcAft>
                <a:spcPts val="0"/>
              </a:spcAft>
              <a:buNone/>
            </a:pPr>
            <a:r>
              <a:rPr lang="en" sz="1500" b="1" u="sng">
                <a:solidFill>
                  <a:srgbClr val="274E13"/>
                </a:solidFill>
                <a:latin typeface="Times New Roman"/>
                <a:ea typeface="Times New Roman"/>
                <a:cs typeface="Times New Roman"/>
                <a:sym typeface="Times New Roman"/>
              </a:rPr>
              <a:t>Acceptability:</a:t>
            </a:r>
            <a:r>
              <a:rPr lang="en" sz="1500" b="1">
                <a:latin typeface="Times New Roman"/>
                <a:ea typeface="Times New Roman"/>
                <a:cs typeface="Times New Roman"/>
                <a:sym typeface="Times New Roman"/>
              </a:rPr>
              <a:t> </a:t>
            </a:r>
            <a:r>
              <a:rPr lang="en" sz="1500">
                <a:solidFill>
                  <a:srgbClr val="6AA84F"/>
                </a:solidFill>
                <a:latin typeface="Times New Roman"/>
                <a:ea typeface="Times New Roman"/>
                <a:cs typeface="Times New Roman"/>
                <a:sym typeface="Times New Roman"/>
              </a:rPr>
              <a:t>With increased concerns about animal welfare and support from younger people in particular, in the long run the Beyond Meat burger could be more sustainable. The more widely accepted it becomes, supply will increase and prices will likely fall. </a:t>
            </a:r>
            <a:endParaRPr sz="1500">
              <a:solidFill>
                <a:srgbClr val="6AA84F"/>
              </a:solidFill>
              <a:latin typeface="Times New Roman"/>
              <a:ea typeface="Times New Roman"/>
              <a:cs typeface="Times New Roman"/>
              <a:sym typeface="Times New Roman"/>
            </a:endParaRPr>
          </a:p>
          <a:p>
            <a:pPr marL="0" lvl="0" indent="0" algn="l" rtl="0">
              <a:spcBef>
                <a:spcPts val="1600"/>
              </a:spcBef>
              <a:spcAft>
                <a:spcPts val="1600"/>
              </a:spcAft>
              <a:buNone/>
            </a:pPr>
            <a:endParaRPr>
              <a:solidFill>
                <a:srgbClr val="6AA84F"/>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00"/>
                </a:solidFill>
                <a:latin typeface="Times New Roman"/>
                <a:ea typeface="Times New Roman"/>
                <a:cs typeface="Times New Roman"/>
                <a:sym typeface="Times New Roman"/>
              </a:rPr>
              <a:t>People - </a:t>
            </a:r>
            <a:r>
              <a:rPr lang="en" sz="2000" b="1">
                <a:solidFill>
                  <a:srgbClr val="274E13"/>
                </a:solidFill>
                <a:latin typeface="Times New Roman"/>
                <a:ea typeface="Times New Roman"/>
                <a:cs typeface="Times New Roman"/>
                <a:sym typeface="Times New Roman"/>
              </a:rPr>
              <a:t>Summary</a:t>
            </a:r>
            <a:endParaRPr sz="2000" b="1">
              <a:solidFill>
                <a:srgbClr val="274E13"/>
              </a:solidFill>
              <a:latin typeface="Times New Roman"/>
              <a:ea typeface="Times New Roman"/>
              <a:cs typeface="Times New Roman"/>
              <a:sym typeface="Times New Roman"/>
            </a:endParaRPr>
          </a:p>
        </p:txBody>
      </p:sp>
      <p:sp>
        <p:nvSpPr>
          <p:cNvPr id="167" name="Google Shape;167;p18"/>
          <p:cNvSpPr txBox="1">
            <a:spLocks noGrp="1"/>
          </p:cNvSpPr>
          <p:nvPr>
            <p:ph type="body" idx="1"/>
          </p:nvPr>
        </p:nvSpPr>
        <p:spPr>
          <a:xfrm>
            <a:off x="819150" y="1665750"/>
            <a:ext cx="5155500" cy="309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b="1" u="sng">
                <a:solidFill>
                  <a:srgbClr val="274E13"/>
                </a:solidFill>
                <a:latin typeface="Times New Roman"/>
                <a:ea typeface="Times New Roman"/>
                <a:cs typeface="Times New Roman"/>
                <a:sym typeface="Times New Roman"/>
              </a:rPr>
              <a:t>Health:</a:t>
            </a:r>
            <a:r>
              <a:rPr lang="en" sz="1700">
                <a:latin typeface="Times New Roman"/>
                <a:ea typeface="Times New Roman"/>
                <a:cs typeface="Times New Roman"/>
                <a:sym typeface="Times New Roman"/>
              </a:rPr>
              <a:t> </a:t>
            </a:r>
            <a:r>
              <a:rPr lang="en" sz="1700">
                <a:solidFill>
                  <a:srgbClr val="6AA84F"/>
                </a:solidFill>
                <a:latin typeface="Times New Roman"/>
                <a:ea typeface="Times New Roman"/>
                <a:cs typeface="Times New Roman"/>
                <a:sym typeface="Times New Roman"/>
              </a:rPr>
              <a:t>The Beyond meat and beef burger patty have slightly different calorie, fat, and cholesterol contents. It is up to the consumer to decide which product is more sustainable healthwise, depending on the nutritional component they are most concerned about.</a:t>
            </a:r>
            <a:endParaRPr sz="1700">
              <a:solidFill>
                <a:srgbClr val="6AA84F"/>
              </a:solidFill>
              <a:latin typeface="Times New Roman"/>
              <a:ea typeface="Times New Roman"/>
              <a:cs typeface="Times New Roman"/>
              <a:sym typeface="Times New Roman"/>
            </a:endParaRPr>
          </a:p>
          <a:p>
            <a:pPr marL="0" lvl="0" indent="0" algn="l" rtl="0">
              <a:spcBef>
                <a:spcPts val="1600"/>
              </a:spcBef>
              <a:spcAft>
                <a:spcPts val="0"/>
              </a:spcAft>
              <a:buNone/>
            </a:pPr>
            <a:r>
              <a:rPr lang="en" sz="1700" b="1" u="sng">
                <a:solidFill>
                  <a:srgbClr val="274E13"/>
                </a:solidFill>
                <a:latin typeface="Times New Roman"/>
                <a:ea typeface="Times New Roman"/>
                <a:cs typeface="Times New Roman"/>
                <a:sym typeface="Times New Roman"/>
              </a:rPr>
              <a:t>Cost:</a:t>
            </a:r>
            <a:r>
              <a:rPr lang="en" sz="1700">
                <a:solidFill>
                  <a:srgbClr val="274E13"/>
                </a:solidFill>
                <a:latin typeface="Times New Roman"/>
                <a:ea typeface="Times New Roman"/>
                <a:cs typeface="Times New Roman"/>
                <a:sym typeface="Times New Roman"/>
              </a:rPr>
              <a:t> </a:t>
            </a:r>
            <a:r>
              <a:rPr lang="en" sz="1700">
                <a:solidFill>
                  <a:srgbClr val="6AA84F"/>
                </a:solidFill>
                <a:latin typeface="Times New Roman"/>
                <a:ea typeface="Times New Roman"/>
                <a:cs typeface="Times New Roman"/>
                <a:sym typeface="Times New Roman"/>
              </a:rPr>
              <a:t>Beyond meat burgers are more expensive than beef burgers. In terms of economic feasibility, beef burgers are more sustainable for consumers.</a:t>
            </a:r>
            <a:endParaRPr sz="1700">
              <a:solidFill>
                <a:srgbClr val="6AA84F"/>
              </a:solidFill>
              <a:latin typeface="Times New Roman"/>
              <a:ea typeface="Times New Roman"/>
              <a:cs typeface="Times New Roman"/>
              <a:sym typeface="Times New Roman"/>
            </a:endParaRPr>
          </a:p>
          <a:p>
            <a:pPr marL="0" lvl="0" indent="0" algn="l" rtl="0">
              <a:spcBef>
                <a:spcPts val="1600"/>
              </a:spcBef>
              <a:spcAft>
                <a:spcPts val="0"/>
              </a:spcAft>
              <a:buNone/>
            </a:pPr>
            <a:endParaRPr>
              <a:solidFill>
                <a:srgbClr val="6AA84F"/>
              </a:solidFill>
              <a:latin typeface="Times New Roman"/>
              <a:ea typeface="Times New Roman"/>
              <a:cs typeface="Times New Roman"/>
              <a:sym typeface="Times New Roman"/>
            </a:endParaRPr>
          </a:p>
          <a:p>
            <a:pPr marL="0" lvl="0" indent="0" algn="l" rtl="0">
              <a:spcBef>
                <a:spcPts val="1600"/>
              </a:spcBef>
              <a:spcAft>
                <a:spcPts val="1600"/>
              </a:spcAft>
              <a:buNone/>
            </a:pPr>
            <a:endParaRPr>
              <a:solidFill>
                <a:srgbClr val="6AA84F"/>
              </a:solidFill>
              <a:latin typeface="Times New Roman"/>
              <a:ea typeface="Times New Roman"/>
              <a:cs typeface="Times New Roman"/>
              <a:sym typeface="Times New Roman"/>
            </a:endParaRPr>
          </a:p>
        </p:txBody>
      </p:sp>
      <p:pic>
        <p:nvPicPr>
          <p:cNvPr id="168" name="Google Shape;168;p18"/>
          <p:cNvPicPr preferRelativeResize="0"/>
          <p:nvPr/>
        </p:nvPicPr>
        <p:blipFill rotWithShape="1">
          <a:blip r:embed="rId3">
            <a:alphaModFix/>
          </a:blip>
          <a:srcRect l="5732" t="56128" r="2692" b="1925"/>
          <a:stretch/>
        </p:blipFill>
        <p:spPr>
          <a:xfrm>
            <a:off x="6041338" y="1562700"/>
            <a:ext cx="2815625" cy="1865675"/>
          </a:xfrm>
          <a:prstGeom prst="rect">
            <a:avLst/>
          </a:prstGeom>
          <a:noFill/>
          <a:ln>
            <a:noFill/>
          </a:ln>
        </p:spPr>
      </p:pic>
      <p:sp>
        <p:nvSpPr>
          <p:cNvPr id="169" name="Google Shape;169;p18"/>
          <p:cNvSpPr txBox="1"/>
          <p:nvPr/>
        </p:nvSpPr>
        <p:spPr>
          <a:xfrm>
            <a:off x="5974649" y="3428375"/>
            <a:ext cx="2949000" cy="381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100">
                <a:latin typeface="Times New Roman"/>
                <a:ea typeface="Times New Roman"/>
                <a:cs typeface="Times New Roman"/>
                <a:sym typeface="Times New Roman"/>
              </a:rPr>
              <a:t>Beyond Meat Nutrition Facts.</a:t>
            </a:r>
            <a:r>
              <a:rPr lang="en" sz="700">
                <a:latin typeface="Times New Roman"/>
                <a:ea typeface="Times New Roman"/>
                <a:cs typeface="Times New Roman"/>
                <a:sym typeface="Times New Roman"/>
              </a:rPr>
              <a:t> </a:t>
            </a:r>
            <a:r>
              <a:rPr lang="en" sz="700">
                <a:uFill>
                  <a:noFill/>
                </a:uFill>
                <a:latin typeface="Times New Roman"/>
                <a:ea typeface="Times New Roman"/>
                <a:cs typeface="Times New Roman"/>
                <a:sym typeface="Times New Roman"/>
                <a:hlinkClick r:id="rId4"/>
              </a:rPr>
              <a:t>https://www.beyondmeat.com/products/the-beyond-burger/</a:t>
            </a: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19"/>
          <p:cNvPicPr preferRelativeResize="0"/>
          <p:nvPr/>
        </p:nvPicPr>
        <p:blipFill>
          <a:blip r:embed="rId3">
            <a:alphaModFix/>
          </a:blip>
          <a:stretch>
            <a:fillRect/>
          </a:stretch>
        </p:blipFill>
        <p:spPr>
          <a:xfrm>
            <a:off x="302475" y="167050"/>
            <a:ext cx="2882000" cy="2137282"/>
          </a:xfrm>
          <a:prstGeom prst="rect">
            <a:avLst/>
          </a:prstGeom>
          <a:noFill/>
          <a:ln>
            <a:noFill/>
          </a:ln>
        </p:spPr>
      </p:pic>
      <p:pic>
        <p:nvPicPr>
          <p:cNvPr id="175" name="Google Shape;175;p19"/>
          <p:cNvPicPr preferRelativeResize="0"/>
          <p:nvPr/>
        </p:nvPicPr>
        <p:blipFill>
          <a:blip r:embed="rId4">
            <a:alphaModFix/>
          </a:blip>
          <a:stretch>
            <a:fillRect/>
          </a:stretch>
        </p:blipFill>
        <p:spPr>
          <a:xfrm>
            <a:off x="6189876" y="167046"/>
            <a:ext cx="2882000" cy="2137310"/>
          </a:xfrm>
          <a:prstGeom prst="rect">
            <a:avLst/>
          </a:prstGeom>
          <a:noFill/>
          <a:ln>
            <a:noFill/>
          </a:ln>
        </p:spPr>
      </p:pic>
      <p:pic>
        <p:nvPicPr>
          <p:cNvPr id="176" name="Google Shape;176;p19"/>
          <p:cNvPicPr preferRelativeResize="0"/>
          <p:nvPr/>
        </p:nvPicPr>
        <p:blipFill>
          <a:blip r:embed="rId5">
            <a:alphaModFix/>
          </a:blip>
          <a:stretch>
            <a:fillRect/>
          </a:stretch>
        </p:blipFill>
        <p:spPr>
          <a:xfrm>
            <a:off x="3302325" y="167050"/>
            <a:ext cx="2769676" cy="2137276"/>
          </a:xfrm>
          <a:prstGeom prst="rect">
            <a:avLst/>
          </a:prstGeom>
          <a:noFill/>
          <a:ln>
            <a:noFill/>
          </a:ln>
        </p:spPr>
      </p:pic>
      <p:pic>
        <p:nvPicPr>
          <p:cNvPr id="177" name="Google Shape;177;p19"/>
          <p:cNvPicPr preferRelativeResize="0"/>
          <p:nvPr/>
        </p:nvPicPr>
        <p:blipFill>
          <a:blip r:embed="rId6">
            <a:alphaModFix/>
          </a:blip>
          <a:stretch>
            <a:fillRect/>
          </a:stretch>
        </p:blipFill>
        <p:spPr>
          <a:xfrm>
            <a:off x="1719825" y="2378875"/>
            <a:ext cx="2882001" cy="2138594"/>
          </a:xfrm>
          <a:prstGeom prst="rect">
            <a:avLst/>
          </a:prstGeom>
          <a:noFill/>
          <a:ln>
            <a:noFill/>
          </a:ln>
        </p:spPr>
      </p:pic>
      <p:pic>
        <p:nvPicPr>
          <p:cNvPr id="178" name="Google Shape;178;p19"/>
          <p:cNvPicPr preferRelativeResize="0"/>
          <p:nvPr/>
        </p:nvPicPr>
        <p:blipFill>
          <a:blip r:embed="rId7">
            <a:alphaModFix/>
          </a:blip>
          <a:stretch>
            <a:fillRect/>
          </a:stretch>
        </p:blipFill>
        <p:spPr>
          <a:xfrm>
            <a:off x="4887626" y="2378875"/>
            <a:ext cx="2882000" cy="2137326"/>
          </a:xfrm>
          <a:prstGeom prst="rect">
            <a:avLst/>
          </a:prstGeom>
          <a:noFill/>
          <a:ln>
            <a:noFill/>
          </a:ln>
        </p:spPr>
      </p:pic>
      <p:sp>
        <p:nvSpPr>
          <p:cNvPr id="179" name="Google Shape;179;p19"/>
          <p:cNvSpPr txBox="1"/>
          <p:nvPr/>
        </p:nvSpPr>
        <p:spPr>
          <a:xfrm>
            <a:off x="314525" y="4667225"/>
            <a:ext cx="8857500" cy="28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uFill>
                  <a:noFill/>
                </a:uFill>
                <a:latin typeface="Times New Roman"/>
                <a:ea typeface="Times New Roman"/>
                <a:cs typeface="Times New Roman"/>
                <a:sym typeface="Times New Roman"/>
                <a:hlinkClick r:id="rId8"/>
              </a:rPr>
              <a:t>https://www.businessinsider.com.au/beyond-burger-vs-impossible-burger-nutrition-compares-2019-6</a:t>
            </a:r>
            <a:endParaRPr sz="800">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0"/>
          <p:cNvSpPr txBox="1">
            <a:spLocks noGrp="1"/>
          </p:cNvSpPr>
          <p:nvPr>
            <p:ph type="title"/>
          </p:nvPr>
        </p:nvSpPr>
        <p:spPr>
          <a:xfrm>
            <a:off x="732300" y="41165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a:solidFill>
                  <a:srgbClr val="000000"/>
                </a:solidFill>
                <a:latin typeface="Times New Roman"/>
                <a:ea typeface="Times New Roman"/>
                <a:cs typeface="Times New Roman"/>
                <a:sym typeface="Times New Roman"/>
              </a:rPr>
              <a:t>Planet</a:t>
            </a:r>
            <a:endParaRPr sz="3200" b="1">
              <a:solidFill>
                <a:srgbClr val="000000"/>
              </a:solidFill>
              <a:latin typeface="Times New Roman"/>
              <a:ea typeface="Times New Roman"/>
              <a:cs typeface="Times New Roman"/>
              <a:sym typeface="Times New Roman"/>
            </a:endParaRPr>
          </a:p>
        </p:txBody>
      </p:sp>
      <p:sp>
        <p:nvSpPr>
          <p:cNvPr id="185" name="Google Shape;185;p20"/>
          <p:cNvSpPr txBox="1">
            <a:spLocks noGrp="1"/>
          </p:cNvSpPr>
          <p:nvPr>
            <p:ph type="body" idx="1"/>
          </p:nvPr>
        </p:nvSpPr>
        <p:spPr>
          <a:xfrm>
            <a:off x="264000" y="3380300"/>
            <a:ext cx="8616000" cy="1598400"/>
          </a:xfrm>
          <a:prstGeom prst="rect">
            <a:avLst/>
          </a:prstGeom>
        </p:spPr>
        <p:txBody>
          <a:bodyPr spcFirstLastPara="1" wrap="square" lIns="91425" tIns="91425" rIns="91425" bIns="91425" anchor="t" anchorCtr="0">
            <a:noAutofit/>
          </a:bodyPr>
          <a:lstStyle/>
          <a:p>
            <a:pPr marL="457200" lvl="0" indent="-311150" algn="l" rtl="0">
              <a:lnSpc>
                <a:spcPct val="200000"/>
              </a:lnSpc>
              <a:spcBef>
                <a:spcPts val="0"/>
              </a:spcBef>
              <a:spcAft>
                <a:spcPts val="0"/>
              </a:spcAft>
              <a:buSzPts val="1300"/>
              <a:buFont typeface="Times New Roman"/>
              <a:buChar char="●"/>
            </a:pPr>
            <a:r>
              <a:rPr lang="en">
                <a:latin typeface="Times New Roman"/>
                <a:ea typeface="Times New Roman"/>
                <a:cs typeface="Times New Roman"/>
                <a:sym typeface="Times New Roman"/>
              </a:rPr>
              <a:t>41 square plot of land produces 1 beef burger and 15 Beyond Burgers </a:t>
            </a:r>
            <a:endParaRPr>
              <a:latin typeface="Times New Roman"/>
              <a:ea typeface="Times New Roman"/>
              <a:cs typeface="Times New Roman"/>
              <a:sym typeface="Times New Roman"/>
            </a:endParaRPr>
          </a:p>
          <a:p>
            <a:pPr marL="457200" lvl="0" indent="-311150" algn="l" rtl="0">
              <a:lnSpc>
                <a:spcPct val="200000"/>
              </a:lnSpc>
              <a:spcBef>
                <a:spcPts val="0"/>
              </a:spcBef>
              <a:spcAft>
                <a:spcPts val="0"/>
              </a:spcAft>
              <a:buSzPts val="1300"/>
              <a:buFont typeface="Times New Roman"/>
              <a:buChar char="●"/>
            </a:pPr>
            <a:r>
              <a:rPr lang="en">
                <a:latin typeface="Times New Roman"/>
                <a:ea typeface="Times New Roman"/>
                <a:cs typeface="Times New Roman"/>
                <a:sym typeface="Times New Roman"/>
              </a:rPr>
              <a:t>2,500 gallons of water / 1 pound of beef</a:t>
            </a:r>
            <a:endParaRPr>
              <a:latin typeface="Times New Roman"/>
              <a:ea typeface="Times New Roman"/>
              <a:cs typeface="Times New Roman"/>
              <a:sym typeface="Times New Roman"/>
            </a:endParaRPr>
          </a:p>
          <a:p>
            <a:pPr marL="457200" lvl="0" indent="-311150" algn="l" rtl="0">
              <a:lnSpc>
                <a:spcPct val="200000"/>
              </a:lnSpc>
              <a:spcBef>
                <a:spcPts val="0"/>
              </a:spcBef>
              <a:spcAft>
                <a:spcPts val="0"/>
              </a:spcAft>
              <a:buSzPts val="1300"/>
              <a:buFont typeface="Times New Roman"/>
              <a:buChar char="●"/>
            </a:pPr>
            <a:r>
              <a:rPr lang="en">
                <a:latin typeface="Times New Roman"/>
                <a:ea typeface="Times New Roman"/>
                <a:cs typeface="Times New Roman"/>
                <a:sym typeface="Times New Roman"/>
              </a:rPr>
              <a:t> 2-5 acres of land / cow, 50% of grain is fed to livestock, 56% of water is used for feed crops for livestock in US</a:t>
            </a:r>
            <a:endParaRPr>
              <a:latin typeface="Times New Roman"/>
              <a:ea typeface="Times New Roman"/>
              <a:cs typeface="Times New Roman"/>
              <a:sym typeface="Times New Roman"/>
            </a:endParaRPr>
          </a:p>
          <a:p>
            <a:pPr marL="457200" lvl="0" indent="-311150" algn="l" rtl="0">
              <a:lnSpc>
                <a:spcPct val="200000"/>
              </a:lnSpc>
              <a:spcBef>
                <a:spcPts val="0"/>
              </a:spcBef>
              <a:spcAft>
                <a:spcPts val="0"/>
              </a:spcAft>
              <a:buSzPts val="1300"/>
              <a:buFont typeface="Times New Roman"/>
              <a:buChar char="●"/>
            </a:pPr>
            <a:r>
              <a:rPr lang="en">
                <a:latin typeface="Times New Roman"/>
                <a:ea typeface="Times New Roman"/>
                <a:cs typeface="Times New Roman"/>
                <a:sym typeface="Times New Roman"/>
              </a:rPr>
              <a:t>US Cows only →  5.27184 billion lbs of waste</a:t>
            </a:r>
            <a:endParaRPr>
              <a:latin typeface="Times New Roman"/>
              <a:ea typeface="Times New Roman"/>
              <a:cs typeface="Times New Roman"/>
              <a:sym typeface="Times New Roman"/>
            </a:endParaRPr>
          </a:p>
          <a:p>
            <a:pPr marL="457200" lvl="0" indent="0" algn="l" rtl="0">
              <a:lnSpc>
                <a:spcPct val="200000"/>
              </a:lnSpc>
              <a:spcBef>
                <a:spcPts val="0"/>
              </a:spcBef>
              <a:spcAft>
                <a:spcPts val="0"/>
              </a:spcAft>
              <a:buNone/>
            </a:pPr>
            <a:endParaRPr sz="1200">
              <a:solidFill>
                <a:srgbClr val="000000"/>
              </a:solidFill>
              <a:latin typeface="Nunito"/>
              <a:ea typeface="Nunito"/>
              <a:cs typeface="Nunito"/>
              <a:sym typeface="Nunito"/>
            </a:endParaRPr>
          </a:p>
        </p:txBody>
      </p:sp>
      <p:graphicFrame>
        <p:nvGraphicFramePr>
          <p:cNvPr id="186" name="Google Shape;186;p20"/>
          <p:cNvGraphicFramePr/>
          <p:nvPr/>
        </p:nvGraphicFramePr>
        <p:xfrm>
          <a:off x="775700" y="1158435"/>
          <a:ext cx="3000000" cy="3000000"/>
        </p:xfrm>
        <a:graphic>
          <a:graphicData uri="http://schemas.openxmlformats.org/drawingml/2006/table">
            <a:tbl>
              <a:tblPr>
                <a:noFill/>
                <a:tableStyleId>{A0D1C338-84FF-4481-9179-76930B137EDA}</a:tableStyleId>
              </a:tblPr>
              <a:tblGrid>
                <a:gridCol w="1854725">
                  <a:extLst>
                    <a:ext uri="{9D8B030D-6E8A-4147-A177-3AD203B41FA5}">
                      <a16:colId xmlns:a16="http://schemas.microsoft.com/office/drawing/2014/main" val="20000"/>
                    </a:ext>
                  </a:extLst>
                </a:gridCol>
                <a:gridCol w="1854725">
                  <a:extLst>
                    <a:ext uri="{9D8B030D-6E8A-4147-A177-3AD203B41FA5}">
                      <a16:colId xmlns:a16="http://schemas.microsoft.com/office/drawing/2014/main" val="20001"/>
                    </a:ext>
                  </a:extLst>
                </a:gridCol>
                <a:gridCol w="1854725">
                  <a:extLst>
                    <a:ext uri="{9D8B030D-6E8A-4147-A177-3AD203B41FA5}">
                      <a16:colId xmlns:a16="http://schemas.microsoft.com/office/drawing/2014/main" val="20002"/>
                    </a:ext>
                  </a:extLst>
                </a:gridCol>
                <a:gridCol w="1854725">
                  <a:extLst>
                    <a:ext uri="{9D8B030D-6E8A-4147-A177-3AD203B41FA5}">
                      <a16:colId xmlns:a16="http://schemas.microsoft.com/office/drawing/2014/main" val="20003"/>
                    </a:ext>
                  </a:extLst>
                </a:gridCol>
              </a:tblGrid>
              <a:tr h="379775">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
                          <a:latin typeface="Times New Roman"/>
                          <a:ea typeface="Times New Roman"/>
                          <a:cs typeface="Times New Roman"/>
                          <a:sym typeface="Times New Roman"/>
                        </a:rPr>
                        <a:t>Units used</a:t>
                      </a:r>
                      <a:endParaRPr>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
                          <a:latin typeface="Times New Roman"/>
                          <a:ea typeface="Times New Roman"/>
                          <a:cs typeface="Times New Roman"/>
                          <a:sym typeface="Times New Roman"/>
                        </a:rPr>
                        <a:t>Beyond Meat</a:t>
                      </a:r>
                      <a:endParaRPr>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
                          <a:latin typeface="Times New Roman"/>
                          <a:ea typeface="Times New Roman"/>
                          <a:cs typeface="Times New Roman"/>
                          <a:sym typeface="Times New Roman"/>
                        </a:rPr>
                        <a:t>Beef Burger</a:t>
                      </a:r>
                      <a:endParaRPr>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0"/>
                  </a:ext>
                </a:extLst>
              </a:tr>
              <a:tr h="379775">
                <a:tc>
                  <a:txBody>
                    <a:bodyPr/>
                    <a:lstStyle/>
                    <a:p>
                      <a:pPr marL="0" lvl="0" indent="0" algn="l" rtl="0">
                        <a:spcBef>
                          <a:spcPts val="0"/>
                        </a:spcBef>
                        <a:spcAft>
                          <a:spcPts val="0"/>
                        </a:spcAft>
                        <a:buNone/>
                      </a:pPr>
                      <a:r>
                        <a:rPr lang="en">
                          <a:latin typeface="Times New Roman"/>
                          <a:ea typeface="Times New Roman"/>
                          <a:cs typeface="Times New Roman"/>
                          <a:sym typeface="Times New Roman"/>
                        </a:rPr>
                        <a:t>Greenhouse gases</a:t>
                      </a:r>
                      <a:endParaRPr>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
                          <a:latin typeface="Times New Roman"/>
                          <a:ea typeface="Times New Roman"/>
                          <a:cs typeface="Times New Roman"/>
                          <a:sym typeface="Times New Roman"/>
                        </a:rPr>
                        <a:t>Kg CO2 eq.</a:t>
                      </a:r>
                      <a:endParaRPr>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
                          <a:latin typeface="Times New Roman"/>
                          <a:ea typeface="Times New Roman"/>
                          <a:cs typeface="Times New Roman"/>
                          <a:sym typeface="Times New Roman"/>
                        </a:rPr>
                        <a:t>0.4</a:t>
                      </a:r>
                      <a:endParaRPr>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
                          <a:latin typeface="Times New Roman"/>
                          <a:ea typeface="Times New Roman"/>
                          <a:cs typeface="Times New Roman"/>
                          <a:sym typeface="Times New Roman"/>
                        </a:rPr>
                        <a:t>3.7</a:t>
                      </a:r>
                      <a:endParaRPr>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1"/>
                  </a:ext>
                </a:extLst>
              </a:tr>
              <a:tr h="379775">
                <a:tc>
                  <a:txBody>
                    <a:bodyPr/>
                    <a:lstStyle/>
                    <a:p>
                      <a:pPr marL="0" lvl="0" indent="0" algn="l" rtl="0">
                        <a:spcBef>
                          <a:spcPts val="0"/>
                        </a:spcBef>
                        <a:spcAft>
                          <a:spcPts val="0"/>
                        </a:spcAft>
                        <a:buNone/>
                      </a:pPr>
                      <a:r>
                        <a:rPr lang="en">
                          <a:latin typeface="Times New Roman"/>
                          <a:ea typeface="Times New Roman"/>
                          <a:cs typeface="Times New Roman"/>
                          <a:sym typeface="Times New Roman"/>
                        </a:rPr>
                        <a:t>Energy use</a:t>
                      </a:r>
                      <a:endParaRPr>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
                          <a:latin typeface="Times New Roman"/>
                          <a:ea typeface="Times New Roman"/>
                          <a:cs typeface="Times New Roman"/>
                          <a:sym typeface="Times New Roman"/>
                        </a:rPr>
                        <a:t>MJ</a:t>
                      </a:r>
                      <a:endParaRPr>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
                          <a:latin typeface="Times New Roman"/>
                          <a:ea typeface="Times New Roman"/>
                          <a:cs typeface="Times New Roman"/>
                          <a:sym typeface="Times New Roman"/>
                        </a:rPr>
                        <a:t>6.1</a:t>
                      </a:r>
                      <a:endParaRPr>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
                          <a:latin typeface="Times New Roman"/>
                          <a:ea typeface="Times New Roman"/>
                          <a:cs typeface="Times New Roman"/>
                          <a:sym typeface="Times New Roman"/>
                        </a:rPr>
                        <a:t>11.4</a:t>
                      </a:r>
                      <a:endParaRPr>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2"/>
                  </a:ext>
                </a:extLst>
              </a:tr>
              <a:tr h="379775">
                <a:tc>
                  <a:txBody>
                    <a:bodyPr/>
                    <a:lstStyle/>
                    <a:p>
                      <a:pPr marL="0" lvl="0" indent="0" algn="l" rtl="0">
                        <a:spcBef>
                          <a:spcPts val="0"/>
                        </a:spcBef>
                        <a:spcAft>
                          <a:spcPts val="0"/>
                        </a:spcAft>
                        <a:buNone/>
                      </a:pPr>
                      <a:r>
                        <a:rPr lang="en">
                          <a:latin typeface="Times New Roman"/>
                          <a:ea typeface="Times New Roman"/>
                          <a:cs typeface="Times New Roman"/>
                          <a:sym typeface="Times New Roman"/>
                        </a:rPr>
                        <a:t>Water use</a:t>
                      </a:r>
                      <a:endParaRPr>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
                          <a:latin typeface="Times New Roman"/>
                          <a:ea typeface="Times New Roman"/>
                          <a:cs typeface="Times New Roman"/>
                          <a:sym typeface="Times New Roman"/>
                        </a:rPr>
                        <a:t>Liter eq.</a:t>
                      </a:r>
                      <a:endParaRPr>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
                          <a:latin typeface="Times New Roman"/>
                          <a:ea typeface="Times New Roman"/>
                          <a:cs typeface="Times New Roman"/>
                          <a:sym typeface="Times New Roman"/>
                        </a:rPr>
                        <a:t>1.1</a:t>
                      </a:r>
                      <a:endParaRPr>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
                          <a:latin typeface="Times New Roman"/>
                          <a:ea typeface="Times New Roman"/>
                          <a:cs typeface="Times New Roman"/>
                          <a:sym typeface="Times New Roman"/>
                        </a:rPr>
                        <a:t>218.4</a:t>
                      </a:r>
                      <a:endParaRPr>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3"/>
                  </a:ext>
                </a:extLst>
              </a:tr>
              <a:tr h="674750">
                <a:tc>
                  <a:txBody>
                    <a:bodyPr/>
                    <a:lstStyle/>
                    <a:p>
                      <a:pPr marL="0" lvl="0" indent="0" algn="l" rtl="0">
                        <a:spcBef>
                          <a:spcPts val="0"/>
                        </a:spcBef>
                        <a:spcAft>
                          <a:spcPts val="0"/>
                        </a:spcAft>
                        <a:buNone/>
                      </a:pPr>
                      <a:r>
                        <a:rPr lang="en">
                          <a:latin typeface="Times New Roman"/>
                          <a:ea typeface="Times New Roman"/>
                          <a:cs typeface="Times New Roman"/>
                          <a:sym typeface="Times New Roman"/>
                        </a:rPr>
                        <a:t>Land use</a:t>
                      </a:r>
                      <a:endParaRPr>
                        <a:latin typeface="Times New Roman"/>
                        <a:ea typeface="Times New Roman"/>
                        <a:cs typeface="Times New Roman"/>
                        <a:sym typeface="Times New Roman"/>
                      </a:endParaRPr>
                    </a:p>
                  </a:txBody>
                  <a:tcPr marL="91425" marR="91425" marT="91425" marB="91425"/>
                </a:tc>
                <a:tc>
                  <a:txBody>
                    <a:bodyPr/>
                    <a:lstStyle/>
                    <a:p>
                      <a:pPr marL="0" lvl="0" indent="0" algn="l" rtl="0">
                        <a:lnSpc>
                          <a:spcPct val="100000"/>
                        </a:lnSpc>
                        <a:spcBef>
                          <a:spcPts val="1200"/>
                        </a:spcBef>
                        <a:spcAft>
                          <a:spcPts val="1200"/>
                        </a:spcAft>
                        <a:buNone/>
                      </a:pPr>
                      <a:r>
                        <a:rPr lang="en">
                          <a:latin typeface="Times New Roman"/>
                          <a:ea typeface="Times New Roman"/>
                          <a:cs typeface="Times New Roman"/>
                          <a:sym typeface="Times New Roman"/>
                        </a:rPr>
                        <a:t>m^2a eq.</a:t>
                      </a:r>
                      <a:endParaRPr>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
                          <a:latin typeface="Times New Roman"/>
                          <a:ea typeface="Times New Roman"/>
                          <a:cs typeface="Times New Roman"/>
                          <a:sym typeface="Times New Roman"/>
                        </a:rPr>
                        <a:t>0.3</a:t>
                      </a:r>
                      <a:endParaRPr>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
                          <a:latin typeface="Times New Roman"/>
                          <a:ea typeface="Times New Roman"/>
                          <a:cs typeface="Times New Roman"/>
                          <a:sym typeface="Times New Roman"/>
                        </a:rPr>
                        <a:t>3.8</a:t>
                      </a:r>
                      <a:endParaRPr>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1"/>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00"/>
                </a:solidFill>
                <a:latin typeface="Times New Roman"/>
                <a:ea typeface="Times New Roman"/>
                <a:cs typeface="Times New Roman"/>
                <a:sym typeface="Times New Roman"/>
              </a:rPr>
              <a:t>Economics </a:t>
            </a:r>
            <a:r>
              <a:rPr lang="en" sz="1800" b="1">
                <a:solidFill>
                  <a:srgbClr val="000000"/>
                </a:solidFill>
                <a:latin typeface="Times New Roman"/>
                <a:ea typeface="Times New Roman"/>
                <a:cs typeface="Times New Roman"/>
                <a:sym typeface="Times New Roman"/>
              </a:rPr>
              <a:t>-</a:t>
            </a:r>
            <a:r>
              <a:rPr lang="en" sz="1800" b="1">
                <a:latin typeface="Times New Roman"/>
                <a:ea typeface="Times New Roman"/>
                <a:cs typeface="Times New Roman"/>
                <a:sym typeface="Times New Roman"/>
              </a:rPr>
              <a:t> </a:t>
            </a:r>
            <a:r>
              <a:rPr lang="en" sz="2000" b="1">
                <a:solidFill>
                  <a:srgbClr val="274E13"/>
                </a:solidFill>
                <a:latin typeface="Times New Roman"/>
                <a:ea typeface="Times New Roman"/>
                <a:cs typeface="Times New Roman"/>
                <a:sym typeface="Times New Roman"/>
              </a:rPr>
              <a:t>Price</a:t>
            </a:r>
            <a:endParaRPr sz="2000" b="1">
              <a:solidFill>
                <a:srgbClr val="274E13"/>
              </a:solidFill>
              <a:latin typeface="Times New Roman"/>
              <a:ea typeface="Times New Roman"/>
              <a:cs typeface="Times New Roman"/>
              <a:sym typeface="Times New Roman"/>
            </a:endParaRPr>
          </a:p>
        </p:txBody>
      </p:sp>
      <p:sp>
        <p:nvSpPr>
          <p:cNvPr id="192" name="Google Shape;192;p21"/>
          <p:cNvSpPr txBox="1">
            <a:spLocks noGrp="1"/>
          </p:cNvSpPr>
          <p:nvPr>
            <p:ph type="body" idx="1"/>
          </p:nvPr>
        </p:nvSpPr>
        <p:spPr>
          <a:xfrm>
            <a:off x="470600" y="1990750"/>
            <a:ext cx="4036500" cy="24480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endParaRPr/>
          </a:p>
          <a:p>
            <a:pPr marL="0" lvl="0" indent="0" algn="l" rtl="0">
              <a:spcBef>
                <a:spcPts val="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r>
              <a:rPr lang="en" sz="1600">
                <a:latin typeface="Times New Roman"/>
                <a:ea typeface="Times New Roman"/>
                <a:cs typeface="Times New Roman"/>
                <a:sym typeface="Times New Roman"/>
              </a:rPr>
              <a:t>The price of beyond meat is higher (almost double) than that of real meat.</a:t>
            </a:r>
            <a:endParaRPr sz="1600">
              <a:latin typeface="Times New Roman"/>
              <a:ea typeface="Times New Roman"/>
              <a:cs typeface="Times New Roman"/>
              <a:sym typeface="Times New Roman"/>
            </a:endParaRPr>
          </a:p>
        </p:txBody>
      </p:sp>
      <p:pic>
        <p:nvPicPr>
          <p:cNvPr id="193" name="Google Shape;193;p21"/>
          <p:cNvPicPr preferRelativeResize="0"/>
          <p:nvPr/>
        </p:nvPicPr>
        <p:blipFill>
          <a:blip r:embed="rId3">
            <a:alphaModFix/>
          </a:blip>
          <a:stretch>
            <a:fillRect/>
          </a:stretch>
        </p:blipFill>
        <p:spPr>
          <a:xfrm>
            <a:off x="4784250" y="224050"/>
            <a:ext cx="3709800" cy="2308725"/>
          </a:xfrm>
          <a:prstGeom prst="rect">
            <a:avLst/>
          </a:prstGeom>
          <a:noFill/>
          <a:ln>
            <a:noFill/>
          </a:ln>
        </p:spPr>
      </p:pic>
      <p:pic>
        <p:nvPicPr>
          <p:cNvPr id="194" name="Google Shape;194;p21"/>
          <p:cNvPicPr preferRelativeResize="0"/>
          <p:nvPr/>
        </p:nvPicPr>
        <p:blipFill>
          <a:blip r:embed="rId4">
            <a:alphaModFix/>
          </a:blip>
          <a:stretch>
            <a:fillRect/>
          </a:stretch>
        </p:blipFill>
        <p:spPr>
          <a:xfrm>
            <a:off x="4784250" y="2629086"/>
            <a:ext cx="3709801" cy="2216488"/>
          </a:xfrm>
          <a:prstGeom prst="rect">
            <a:avLst/>
          </a:prstGeom>
          <a:noFill/>
          <a:ln>
            <a:noFill/>
          </a:ln>
        </p:spPr>
      </p:pic>
      <p:graphicFrame>
        <p:nvGraphicFramePr>
          <p:cNvPr id="195" name="Google Shape;195;p21"/>
          <p:cNvGraphicFramePr/>
          <p:nvPr/>
        </p:nvGraphicFramePr>
        <p:xfrm>
          <a:off x="562225" y="1623075"/>
          <a:ext cx="3000000" cy="3000000"/>
        </p:xfrm>
        <a:graphic>
          <a:graphicData uri="http://schemas.openxmlformats.org/drawingml/2006/table">
            <a:tbl>
              <a:tblPr>
                <a:noFill/>
                <a:tableStyleId>{A0D1C338-84FF-4481-9179-76930B137EDA}</a:tableStyleId>
              </a:tblPr>
              <a:tblGrid>
                <a:gridCol w="854500">
                  <a:extLst>
                    <a:ext uri="{9D8B030D-6E8A-4147-A177-3AD203B41FA5}">
                      <a16:colId xmlns:a16="http://schemas.microsoft.com/office/drawing/2014/main" val="20000"/>
                    </a:ext>
                  </a:extLst>
                </a:gridCol>
                <a:gridCol w="1340525">
                  <a:extLst>
                    <a:ext uri="{9D8B030D-6E8A-4147-A177-3AD203B41FA5}">
                      <a16:colId xmlns:a16="http://schemas.microsoft.com/office/drawing/2014/main" val="20001"/>
                    </a:ext>
                  </a:extLst>
                </a:gridCol>
                <a:gridCol w="1232500">
                  <a:extLst>
                    <a:ext uri="{9D8B030D-6E8A-4147-A177-3AD203B41FA5}">
                      <a16:colId xmlns:a16="http://schemas.microsoft.com/office/drawing/2014/main" val="20002"/>
                    </a:ext>
                  </a:extLst>
                </a:gridCol>
              </a:tblGrid>
              <a:tr h="6337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 sz="1500">
                          <a:latin typeface="Times New Roman"/>
                          <a:ea typeface="Times New Roman"/>
                          <a:cs typeface="Times New Roman"/>
                          <a:sym typeface="Times New Roman"/>
                        </a:rPr>
                        <a:t>Real meat</a:t>
                      </a:r>
                      <a:endParaRPr sz="1500">
                        <a:latin typeface="Times New Roman"/>
                        <a:ea typeface="Times New Roman"/>
                        <a:cs typeface="Times New Roman"/>
                        <a:sym typeface="Times New Roman"/>
                      </a:endParaRPr>
                    </a:p>
                    <a:p>
                      <a:pPr marL="0" lvl="0" indent="0" algn="l" rtl="0">
                        <a:spcBef>
                          <a:spcPts val="0"/>
                        </a:spcBef>
                        <a:spcAft>
                          <a:spcPts val="0"/>
                        </a:spcAft>
                        <a:buNone/>
                      </a:pPr>
                      <a:r>
                        <a:rPr lang="en" sz="1500">
                          <a:latin typeface="Times New Roman"/>
                          <a:ea typeface="Times New Roman"/>
                          <a:cs typeface="Times New Roman"/>
                          <a:sym typeface="Times New Roman"/>
                        </a:rPr>
                        <a:t>(ground beef)</a:t>
                      </a:r>
                      <a:endParaRPr sz="15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 sz="1500">
                          <a:latin typeface="Times New Roman"/>
                          <a:ea typeface="Times New Roman"/>
                          <a:cs typeface="Times New Roman"/>
                          <a:sym typeface="Times New Roman"/>
                        </a:rPr>
                        <a:t>Beyond meat</a:t>
                      </a:r>
                      <a:endParaRPr sz="1500">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0"/>
                  </a:ext>
                </a:extLst>
              </a:tr>
              <a:tr h="631825">
                <a:tc>
                  <a:txBody>
                    <a:bodyPr/>
                    <a:lstStyle/>
                    <a:p>
                      <a:pPr marL="0" lvl="0" indent="0" algn="l" rtl="0">
                        <a:spcBef>
                          <a:spcPts val="0"/>
                        </a:spcBef>
                        <a:spcAft>
                          <a:spcPts val="0"/>
                        </a:spcAft>
                        <a:buNone/>
                      </a:pPr>
                      <a:r>
                        <a:rPr lang="en" sz="1500">
                          <a:latin typeface="Times New Roman"/>
                          <a:ea typeface="Times New Roman"/>
                          <a:cs typeface="Times New Roman"/>
                          <a:sym typeface="Times New Roman"/>
                        </a:rPr>
                        <a:t>Weight </a:t>
                      </a:r>
                      <a:endParaRPr sz="15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 sz="1500">
                          <a:latin typeface="Times New Roman"/>
                          <a:ea typeface="Times New Roman"/>
                          <a:cs typeface="Times New Roman"/>
                          <a:sym typeface="Times New Roman"/>
                        </a:rPr>
                        <a:t>497g</a:t>
                      </a:r>
                      <a:endParaRPr sz="15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 sz="1500">
                          <a:latin typeface="Times New Roman"/>
                          <a:ea typeface="Times New Roman"/>
                          <a:cs typeface="Times New Roman"/>
                          <a:sym typeface="Times New Roman"/>
                        </a:rPr>
                        <a:t>253g</a:t>
                      </a:r>
                      <a:endParaRPr sz="1500">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1"/>
                  </a:ext>
                </a:extLst>
              </a:tr>
              <a:tr h="631825">
                <a:tc>
                  <a:txBody>
                    <a:bodyPr/>
                    <a:lstStyle/>
                    <a:p>
                      <a:pPr marL="0" lvl="0" indent="0" algn="l" rtl="0">
                        <a:spcBef>
                          <a:spcPts val="0"/>
                        </a:spcBef>
                        <a:spcAft>
                          <a:spcPts val="0"/>
                        </a:spcAft>
                        <a:buNone/>
                      </a:pPr>
                      <a:r>
                        <a:rPr lang="en" sz="1500">
                          <a:latin typeface="Times New Roman"/>
                          <a:ea typeface="Times New Roman"/>
                          <a:cs typeface="Times New Roman"/>
                          <a:sym typeface="Times New Roman"/>
                        </a:rPr>
                        <a:t>Price </a:t>
                      </a:r>
                      <a:endParaRPr sz="15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 sz="1500">
                          <a:latin typeface="Times New Roman"/>
                          <a:ea typeface="Times New Roman"/>
                          <a:cs typeface="Times New Roman"/>
                          <a:sym typeface="Times New Roman"/>
                        </a:rPr>
                        <a:t>$5.47</a:t>
                      </a:r>
                      <a:endParaRPr sz="15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 sz="1500">
                          <a:latin typeface="Times New Roman"/>
                          <a:ea typeface="Times New Roman"/>
                          <a:cs typeface="Times New Roman"/>
                          <a:sym typeface="Times New Roman"/>
                        </a:rPr>
                        <a:t>$8.99</a:t>
                      </a:r>
                      <a:endParaRPr sz="1500">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38761D"/>
      </a:dk2>
      <a:lt2>
        <a:srgbClr val="D9D9D9"/>
      </a:lt2>
      <a:accent1>
        <a:srgbClr val="B2D6A2"/>
      </a:accent1>
      <a:accent2>
        <a:srgbClr val="B6D7A8"/>
      </a:accent2>
      <a:accent3>
        <a:srgbClr val="6B9C55"/>
      </a:accent3>
      <a:accent4>
        <a:srgbClr val="FFFFFF"/>
      </a:accent4>
      <a:accent5>
        <a:srgbClr val="3D4594"/>
      </a:accent5>
      <a:accent6>
        <a:srgbClr val="295313"/>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1420</Words>
  <Application>Microsoft Office PowerPoint</Application>
  <PresentationFormat>On-screen Show (16:9)</PresentationFormat>
  <Paragraphs>136</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Times New Roman</vt:lpstr>
      <vt:lpstr>Arial</vt:lpstr>
      <vt:lpstr>Nunito</vt:lpstr>
      <vt:lpstr>Calibri</vt:lpstr>
      <vt:lpstr>Shift</vt:lpstr>
      <vt:lpstr>Should we go ‘Beyond’ Beef?</vt:lpstr>
      <vt:lpstr>Defining Sustainability  </vt:lpstr>
      <vt:lpstr>People</vt:lpstr>
      <vt:lpstr>People </vt:lpstr>
      <vt:lpstr>People - Summary </vt:lpstr>
      <vt:lpstr>People - Summary</vt:lpstr>
      <vt:lpstr>PowerPoint Presentation</vt:lpstr>
      <vt:lpstr>Planet</vt:lpstr>
      <vt:lpstr>Economics - Price</vt:lpstr>
      <vt:lpstr>Economics - Production Costs of a Real Beef Burger  </vt:lpstr>
      <vt:lpstr>Economics - Production Costs of a Real Beef Burger  </vt:lpstr>
      <vt:lpstr>Economics - Production Costs of a Beyond Meat Burger   </vt:lpstr>
      <vt:lpstr>Do YOU think we should we go Beyond Beef? </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Should we go ‘Beyond’ Beef?</dc:title>
  <dc:creator>Robinson, Frank</dc:creator>
  <cp:lastModifiedBy>Robinson, Frank</cp:lastModifiedBy>
  <cp:revision>1</cp:revision>
  <dcterms:modified xsi:type="dcterms:W3CDTF">2020-04-16T15:52:33Z</dcterms:modified>
</cp:coreProperties>
</file>